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77" r:id="rId3"/>
    <p:sldId id="267" r:id="rId4"/>
    <p:sldId id="266" r:id="rId5"/>
    <p:sldId id="268" r:id="rId6"/>
    <p:sldId id="269" r:id="rId7"/>
    <p:sldId id="270" r:id="rId8"/>
    <p:sldId id="265" r:id="rId9"/>
    <p:sldId id="271" r:id="rId10"/>
    <p:sldId id="272" r:id="rId11"/>
    <p:sldId id="273" r:id="rId12"/>
    <p:sldId id="274" r:id="rId13"/>
    <p:sldId id="276" r:id="rId14"/>
    <p:sldId id="278" r:id="rId15"/>
    <p:sldId id="275" r:id="rId16"/>
    <p:sldId id="262" r:id="rId17"/>
    <p:sldId id="279" r:id="rId18"/>
    <p:sldId id="280" r:id="rId19"/>
    <p:sldId id="281" r:id="rId20"/>
    <p:sldId id="26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711" autoAdjust="0"/>
    <p:restoredTop sz="90119" autoAdjust="0"/>
  </p:normalViewPr>
  <p:slideViewPr>
    <p:cSldViewPr>
      <p:cViewPr varScale="1">
        <p:scale>
          <a:sx n="101" d="100"/>
          <a:sy n="101" d="100"/>
        </p:scale>
        <p:origin x="-111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41.wmf"/><Relationship Id="rId5" Type="http://schemas.openxmlformats.org/officeDocument/2006/relationships/image" Target="../media/image43.wmf"/><Relationship Id="rId4" Type="http://schemas.openxmlformats.org/officeDocument/2006/relationships/image" Target="../media/image4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5" Type="http://schemas.openxmlformats.org/officeDocument/2006/relationships/image" Target="../media/image51.wmf"/><Relationship Id="rId4" Type="http://schemas.openxmlformats.org/officeDocument/2006/relationships/image" Target="../media/image50.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5" Type="http://schemas.openxmlformats.org/officeDocument/2006/relationships/image" Target="../media/image51.wmf"/><Relationship Id="rId4" Type="http://schemas.openxmlformats.org/officeDocument/2006/relationships/image" Target="../media/image50.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image" Target="../media/image51.wmf"/><Relationship Id="rId7" Type="http://schemas.openxmlformats.org/officeDocument/2006/relationships/image" Target="../media/image58.wmf"/><Relationship Id="rId2" Type="http://schemas.openxmlformats.org/officeDocument/2006/relationships/image" Target="../media/image50.wmf"/><Relationship Id="rId1" Type="http://schemas.openxmlformats.org/officeDocument/2006/relationships/image" Target="../media/image52.wmf"/><Relationship Id="rId6" Type="http://schemas.openxmlformats.org/officeDocument/2006/relationships/image" Target="../media/image57.wmf"/><Relationship Id="rId5" Type="http://schemas.openxmlformats.org/officeDocument/2006/relationships/image" Target="../media/image56.wmf"/><Relationship Id="rId4" Type="http://schemas.openxmlformats.org/officeDocument/2006/relationships/image" Target="../media/image5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63.wmf"/><Relationship Id="rId1" Type="http://schemas.openxmlformats.org/officeDocument/2006/relationships/image" Target="../media/image6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 Id="rId9"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28.wmf"/><Relationship Id="rId6" Type="http://schemas.openxmlformats.org/officeDocument/2006/relationships/image" Target="../media/image38.wmf"/><Relationship Id="rId5" Type="http://schemas.openxmlformats.org/officeDocument/2006/relationships/image" Target="../media/image37.wmf"/><Relationship Id="rId4" Type="http://schemas.openxmlformats.org/officeDocument/2006/relationships/image" Target="../media/image3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4.wmf"/><Relationship Id="rId1" Type="http://schemas.openxmlformats.org/officeDocument/2006/relationships/image" Target="../media/image28.wmf"/><Relationship Id="rId6" Type="http://schemas.openxmlformats.org/officeDocument/2006/relationships/image" Target="../media/image38.wmf"/><Relationship Id="rId5" Type="http://schemas.openxmlformats.org/officeDocument/2006/relationships/image" Target="../media/image37.wmf"/><Relationship Id="rId4" Type="http://schemas.openxmlformats.org/officeDocument/2006/relationships/image" Target="../media/image4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B1FE25-C97F-409A-B994-3216D0181334}" type="datetimeFigureOut">
              <a:rPr lang="en-US" smtClean="0"/>
              <a:pPr/>
              <a:t>11/1/2010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B54D80-C6D6-4D0B-8423-E442F5316CB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baseline="0" dirty="0" smtClean="0">
                <a:solidFill>
                  <a:schemeClr val="tx1"/>
                </a:solidFill>
                <a:latin typeface="+mn-lt"/>
                <a:ea typeface="+mn-ea"/>
                <a:cs typeface="+mn-cs"/>
              </a:rPr>
              <a:t>Group delay description: each spectral component in the pulse is delayed according to its group delay. Since there are frequency components with both superluminal and highly subluminal delays, this pulse breaks into two pieces as it propagates see right fig. The superluminal spectral components experience a large amount of absorption (compare left fig a and c) so the peak of energy that arrives at early times is absorbed before reaching large </a:t>
            </a:r>
            <a:r>
              <a:rPr lang="fr-FR" sz="1200" kern="1200" baseline="0" dirty="0" smtClean="0">
                <a:solidFill>
                  <a:schemeClr val="tx1"/>
                </a:solidFill>
                <a:latin typeface="+mn-lt"/>
                <a:ea typeface="+mn-ea"/>
                <a:cs typeface="+mn-cs"/>
              </a:rPr>
              <a:t>propagation distances. </a:t>
            </a:r>
            <a:r>
              <a:rPr lang="fr-FR" sz="1200" kern="1200" baseline="0" dirty="0" err="1" smtClean="0">
                <a:solidFill>
                  <a:schemeClr val="tx1"/>
                </a:solidFill>
                <a:latin typeface="+mn-lt"/>
                <a:ea typeface="+mn-ea"/>
                <a:cs typeface="+mn-cs"/>
              </a:rPr>
              <a:t>At</a:t>
            </a:r>
            <a:r>
              <a:rPr lang="fr-FR" sz="1200" kern="1200" baseline="0" dirty="0" smtClean="0">
                <a:solidFill>
                  <a:schemeClr val="tx1"/>
                </a:solidFill>
                <a:latin typeface="+mn-lt"/>
                <a:ea typeface="+mn-ea"/>
                <a:cs typeface="+mn-cs"/>
              </a:rPr>
              <a:t> large propagation distances</a:t>
            </a:r>
            <a:r>
              <a:rPr lang="en-US" sz="1200" kern="1200" baseline="0" dirty="0" smtClean="0">
                <a:solidFill>
                  <a:schemeClr val="tx1"/>
                </a:solidFill>
                <a:latin typeface="+mn-lt"/>
                <a:ea typeface="+mn-ea"/>
                <a:cs typeface="+mn-cs"/>
              </a:rPr>
              <a:t>, the slow/late components dominate.</a:t>
            </a:r>
          </a:p>
          <a:p>
            <a:r>
              <a:rPr lang="en-US" sz="1200" kern="1200" baseline="0" dirty="0" smtClean="0">
                <a:solidFill>
                  <a:schemeClr val="tx1"/>
                </a:solidFill>
                <a:latin typeface="+mn-lt"/>
                <a:ea typeface="+mn-ea"/>
                <a:cs typeface="+mn-cs"/>
              </a:rPr>
              <a:t>Recoverable and Creation Energy description of reshaping: At all depths </a:t>
            </a:r>
            <a:r>
              <a:rPr lang="en-US" sz="1200" i="1" kern="1200" baseline="0" dirty="0" err="1" smtClean="0">
                <a:solidFill>
                  <a:schemeClr val="tx1"/>
                </a:solidFill>
                <a:latin typeface="+mn-lt"/>
                <a:ea typeface="+mn-ea"/>
                <a:cs typeface="+mn-cs"/>
              </a:rPr>
              <a:t>u_waste</a:t>
            </a:r>
            <a:r>
              <a:rPr lang="en-US" sz="1200" i="1" kern="1200" baseline="0" dirty="0" smtClean="0">
                <a:solidFill>
                  <a:schemeClr val="tx1"/>
                </a:solidFill>
                <a:latin typeface="+mn-lt"/>
                <a:ea typeface="+mn-ea"/>
                <a:cs typeface="+mn-cs"/>
              </a:rPr>
              <a:t> and </a:t>
            </a:r>
            <a:r>
              <a:rPr lang="en-US" sz="1200" i="1" kern="1200" baseline="0" dirty="0" err="1" smtClean="0">
                <a:solidFill>
                  <a:schemeClr val="tx1"/>
                </a:solidFill>
                <a:latin typeface="+mn-lt"/>
                <a:ea typeface="+mn-ea"/>
                <a:cs typeface="+mn-cs"/>
              </a:rPr>
              <a:t>u_irrec</a:t>
            </a:r>
            <a:r>
              <a:rPr lang="en-US" sz="1200" i="1" kern="1200" baseline="0" dirty="0" smtClean="0">
                <a:solidFill>
                  <a:schemeClr val="tx1"/>
                </a:solidFill>
                <a:latin typeface="+mn-lt"/>
                <a:ea typeface="+mn-ea"/>
                <a:cs typeface="+mn-cs"/>
              </a:rPr>
              <a:t> both </a:t>
            </a:r>
            <a:r>
              <a:rPr lang="en-US" sz="1200" kern="1200" baseline="0" dirty="0" smtClean="0">
                <a:solidFill>
                  <a:schemeClr val="tx1"/>
                </a:solidFill>
                <a:latin typeface="+mn-lt"/>
                <a:ea typeface="+mn-ea"/>
                <a:cs typeface="+mn-cs"/>
              </a:rPr>
              <a:t>track closely total </a:t>
            </a:r>
            <a:r>
              <a:rPr lang="en-US" sz="1200" i="0" kern="1200" baseline="0" dirty="0" smtClean="0">
                <a:solidFill>
                  <a:schemeClr val="tx1"/>
                </a:solidFill>
                <a:latin typeface="+mn-lt"/>
                <a:ea typeface="+mn-ea"/>
                <a:cs typeface="+mn-cs"/>
              </a:rPr>
              <a:t>work done </a:t>
            </a:r>
            <a:r>
              <a:rPr lang="en-US" sz="1200" i="1" kern="1200" baseline="0" dirty="0" smtClean="0">
                <a:solidFill>
                  <a:schemeClr val="tx1"/>
                </a:solidFill>
                <a:latin typeface="+mn-lt"/>
                <a:ea typeface="+mn-ea"/>
                <a:cs typeface="+mn-cs"/>
              </a:rPr>
              <a:t>during the early portion of the</a:t>
            </a:r>
          </a:p>
          <a:p>
            <a:r>
              <a:rPr lang="en-US" sz="1200" i="1" kern="1200" baseline="0" dirty="0" smtClean="0">
                <a:solidFill>
                  <a:schemeClr val="tx1"/>
                </a:solidFill>
                <a:latin typeface="+mn-lt"/>
                <a:ea typeface="+mn-ea"/>
                <a:cs typeface="+mn-cs"/>
              </a:rPr>
              <a:t>pulse</a:t>
            </a:r>
            <a:r>
              <a:rPr lang="en-US" sz="1200" kern="1200" baseline="0" dirty="0" smtClean="0">
                <a:solidFill>
                  <a:schemeClr val="tx1"/>
                </a:solidFill>
                <a:latin typeface="+mn-lt"/>
                <a:ea typeface="+mn-ea"/>
                <a:cs typeface="+mn-cs"/>
              </a:rPr>
              <a:t>. So energy transferred into the medium during the early portion of the pulse is largely “stuck” (</a:t>
            </a:r>
            <a:r>
              <a:rPr lang="en-US" sz="1200" kern="1200" baseline="0" dirty="0" err="1" smtClean="0">
                <a:solidFill>
                  <a:schemeClr val="tx1"/>
                </a:solidFill>
                <a:latin typeface="+mn-lt"/>
                <a:ea typeface="+mn-ea"/>
                <a:cs typeface="+mn-cs"/>
              </a:rPr>
              <a:t>u_irrec</a:t>
            </a:r>
            <a:r>
              <a:rPr lang="en-US" sz="1200" kern="1200" baseline="0" dirty="0" smtClean="0">
                <a:solidFill>
                  <a:schemeClr val="tx1"/>
                </a:solidFill>
                <a:latin typeface="+mn-lt"/>
                <a:ea typeface="+mn-ea"/>
                <a:cs typeface="+mn-cs"/>
              </a:rPr>
              <a:t>) in the medium at that point—not returnable. On the other hand, the absorption at </a:t>
            </a:r>
            <a:r>
              <a:rPr lang="en-US" sz="1200" i="1" kern="1200" baseline="0" dirty="0" smtClean="0">
                <a:solidFill>
                  <a:schemeClr val="tx1"/>
                </a:solidFill>
                <a:latin typeface="+mn-lt"/>
                <a:ea typeface="+mn-ea"/>
                <a:cs typeface="+mn-cs"/>
              </a:rPr>
              <a:t>z=0 happens asymmetrically </a:t>
            </a:r>
            <a:r>
              <a:rPr lang="en-US" sz="1200" kern="1200" baseline="0" dirty="0" smtClean="0">
                <a:solidFill>
                  <a:schemeClr val="tx1"/>
                </a:solidFill>
                <a:latin typeface="+mn-lt"/>
                <a:ea typeface="+mn-ea"/>
                <a:cs typeface="+mn-cs"/>
              </a:rPr>
              <a:t>around the peak of the pulse at </a:t>
            </a:r>
            <a:r>
              <a:rPr lang="en-US" sz="1200" i="0" kern="1200" baseline="0" dirty="0" smtClean="0">
                <a:solidFill>
                  <a:schemeClr val="tx1"/>
                </a:solidFill>
                <a:latin typeface="+mn-lt"/>
                <a:ea typeface="+mn-ea"/>
                <a:cs typeface="+mn-cs"/>
              </a:rPr>
              <a:t>t=0: more </a:t>
            </a:r>
            <a:r>
              <a:rPr lang="en-US" sz="1200" kern="1200" baseline="0" dirty="0" smtClean="0">
                <a:solidFill>
                  <a:schemeClr val="tx1"/>
                </a:solidFill>
                <a:latin typeface="+mn-lt"/>
                <a:ea typeface="+mn-ea"/>
                <a:cs typeface="+mn-cs"/>
              </a:rPr>
              <a:t>energy absorbed from the trailing/later edge of the pulse than the leading edge—this is evidenced by </a:t>
            </a:r>
            <a:r>
              <a:rPr lang="en-US" sz="1200" kern="1200" baseline="0" dirty="0" err="1" smtClean="0">
                <a:solidFill>
                  <a:schemeClr val="tx1"/>
                </a:solidFill>
                <a:latin typeface="+mn-lt"/>
                <a:ea typeface="+mn-ea"/>
                <a:cs typeface="+mn-cs"/>
              </a:rPr>
              <a:t>u_int~u_waste~u_irrec</a:t>
            </a:r>
            <a:r>
              <a:rPr lang="en-US" sz="1200" kern="1200" baseline="0" dirty="0" smtClean="0">
                <a:solidFill>
                  <a:schemeClr val="tx1"/>
                </a:solidFill>
                <a:latin typeface="+mn-lt"/>
                <a:ea typeface="+mn-ea"/>
                <a:cs typeface="+mn-cs"/>
              </a:rPr>
              <a:t> less than half way </a:t>
            </a:r>
            <a:r>
              <a:rPr lang="en-US" sz="1200" i="1" kern="1200" baseline="0" dirty="0" smtClean="0">
                <a:solidFill>
                  <a:schemeClr val="tx1"/>
                </a:solidFill>
                <a:latin typeface="+mn-lt"/>
                <a:ea typeface="+mn-ea"/>
                <a:cs typeface="+mn-cs"/>
              </a:rPr>
              <a:t>absorbed</a:t>
            </a:r>
            <a:r>
              <a:rPr lang="en-US" sz="1200" kern="1200" baseline="0" dirty="0" smtClean="0">
                <a:solidFill>
                  <a:schemeClr val="tx1"/>
                </a:solidFill>
                <a:latin typeface="+mn-lt"/>
                <a:ea typeface="+mn-ea"/>
                <a:cs typeface="+mn-cs"/>
              </a:rPr>
              <a:t> by t=0, the largest absorption coming on the back half then of the pulse. (And since these all track each other closely, the second two monotonic, </a:t>
            </a:r>
            <a:r>
              <a:rPr lang="en-US" sz="1200" kern="1200" baseline="0" dirty="0" err="1" smtClean="0">
                <a:solidFill>
                  <a:schemeClr val="tx1"/>
                </a:solidFill>
                <a:latin typeface="+mn-lt"/>
                <a:ea typeface="+mn-ea"/>
                <a:cs typeface="+mn-cs"/>
              </a:rPr>
              <a:t>u_int</a:t>
            </a:r>
            <a:r>
              <a:rPr lang="en-US" sz="1200" kern="1200" baseline="0" dirty="0" smtClean="0">
                <a:solidFill>
                  <a:schemeClr val="tx1"/>
                </a:solidFill>
                <a:latin typeface="+mn-lt"/>
                <a:ea typeface="+mn-ea"/>
                <a:cs typeface="+mn-cs"/>
              </a:rPr>
              <a:t> is nearly—but not quite—monotonic)  This explains the superluminal propagation predicted by the group delay method (left fig, middle) at very small propagation depths. At greater propagations depths the frequency components that experience superluminal delays have been absorbed, and the overall behavior of the pulse is dominated by the frequency components with highly subluminal delays. The energy exchange behavior for these frequency components is well illustrated by the frames for </a:t>
            </a:r>
            <a:r>
              <a:rPr lang="en-US" sz="1200" i="1" kern="1200" baseline="0" dirty="0" smtClean="0">
                <a:solidFill>
                  <a:schemeClr val="tx1"/>
                </a:solidFill>
                <a:latin typeface="+mn-lt"/>
                <a:ea typeface="+mn-ea"/>
                <a:cs typeface="+mn-cs"/>
              </a:rPr>
              <a:t>z</a:t>
            </a:r>
          </a:p>
          <a:p>
            <a:r>
              <a:rPr lang="en-US" sz="1200" kern="1200" baseline="0" dirty="0" smtClean="0">
                <a:solidFill>
                  <a:schemeClr val="tx1"/>
                </a:solidFill>
                <a:latin typeface="+mn-lt"/>
                <a:ea typeface="+mn-ea"/>
                <a:cs typeface="+mn-cs"/>
              </a:rPr>
              <a:t>=2</a:t>
            </a:r>
            <a:r>
              <a:rPr lang="en-US" sz="1200" i="1" kern="1200" baseline="0" dirty="0" smtClean="0">
                <a:solidFill>
                  <a:schemeClr val="tx1"/>
                </a:solidFill>
                <a:latin typeface="+mn-lt"/>
                <a:ea typeface="+mn-ea"/>
                <a:cs typeface="+mn-cs"/>
              </a:rPr>
              <a:t>c/1 and z=4c/1. </a:t>
            </a:r>
            <a:r>
              <a:rPr lang="en-US" sz="1200" i="0" kern="1200" baseline="0" dirty="0" smtClean="0">
                <a:solidFill>
                  <a:schemeClr val="tx1"/>
                </a:solidFill>
                <a:latin typeface="+mn-lt"/>
                <a:ea typeface="+mn-ea"/>
                <a:cs typeface="+mn-cs"/>
              </a:rPr>
              <a:t>Note that a large fraction of the energy </a:t>
            </a:r>
            <a:r>
              <a:rPr lang="en-US" sz="1200" kern="1200" baseline="0" dirty="0" smtClean="0">
                <a:solidFill>
                  <a:schemeClr val="tx1"/>
                </a:solidFill>
                <a:latin typeface="+mn-lt"/>
                <a:ea typeface="+mn-ea"/>
                <a:cs typeface="+mn-cs"/>
              </a:rPr>
              <a:t>transferred from the early portion of the “slow” part of the pulse into the medium remains </a:t>
            </a:r>
            <a:r>
              <a:rPr lang="en-US" sz="1200" kern="1200" baseline="0" dirty="0" err="1" smtClean="0">
                <a:solidFill>
                  <a:schemeClr val="tx1"/>
                </a:solidFill>
                <a:latin typeface="+mn-lt"/>
                <a:ea typeface="+mn-ea"/>
                <a:cs typeface="+mn-cs"/>
              </a:rPr>
              <a:t>undissipated</a:t>
            </a:r>
            <a:r>
              <a:rPr lang="en-US" sz="1200" kern="1200" baseline="0" dirty="0" smtClean="0">
                <a:solidFill>
                  <a:schemeClr val="tx1"/>
                </a:solidFill>
                <a:latin typeface="+mn-lt"/>
                <a:ea typeface="+mn-ea"/>
                <a:cs typeface="+mn-cs"/>
              </a:rPr>
              <a:t> at these spatial positions—</a:t>
            </a:r>
            <a:r>
              <a:rPr lang="en-US" sz="1200" kern="1200" baseline="0" dirty="0" err="1" smtClean="0">
                <a:solidFill>
                  <a:schemeClr val="tx1"/>
                </a:solidFill>
                <a:latin typeface="+mn-lt"/>
                <a:ea typeface="+mn-ea"/>
                <a:cs typeface="+mn-cs"/>
              </a:rPr>
              <a:t>u_int</a:t>
            </a:r>
            <a:r>
              <a:rPr lang="en-US" sz="1200" kern="1200" baseline="0" dirty="0" smtClean="0">
                <a:solidFill>
                  <a:schemeClr val="tx1"/>
                </a:solidFill>
                <a:latin typeface="+mn-lt"/>
                <a:ea typeface="+mn-ea"/>
                <a:cs typeface="+mn-cs"/>
              </a:rPr>
              <a:t> deviates from either notion of loss significantly at later times—allowing </a:t>
            </a:r>
            <a:r>
              <a:rPr lang="en-US" sz="1200" kern="1200" baseline="0" dirty="0" err="1" smtClean="0">
                <a:solidFill>
                  <a:schemeClr val="tx1"/>
                </a:solidFill>
                <a:latin typeface="+mn-lt"/>
                <a:ea typeface="+mn-ea"/>
                <a:cs typeface="+mn-cs"/>
              </a:rPr>
              <a:t>u_int</a:t>
            </a:r>
            <a:r>
              <a:rPr lang="en-US" sz="1200" kern="1200" baseline="0" dirty="0" smtClean="0">
                <a:solidFill>
                  <a:schemeClr val="tx1"/>
                </a:solidFill>
                <a:latin typeface="+mn-lt"/>
                <a:ea typeface="+mn-ea"/>
                <a:cs typeface="+mn-cs"/>
              </a:rPr>
              <a:t> to be significantly non-monotonic, the decreasing phase (at even longer times) indicating energy being returned to the back end of the pulse, i.e. indicating subluminal behavior. So, in this case, the tortoise beats the hair at large distances, and we can see why this can occur in terms of the various notions of energy loss. </a:t>
            </a:r>
            <a:endParaRPr lang="en-US" dirty="0"/>
          </a:p>
        </p:txBody>
      </p:sp>
      <p:sp>
        <p:nvSpPr>
          <p:cNvPr id="4" name="Slide Number Placeholder 3"/>
          <p:cNvSpPr>
            <a:spLocks noGrp="1"/>
          </p:cNvSpPr>
          <p:nvPr>
            <p:ph type="sldNum" sz="quarter" idx="10"/>
          </p:nvPr>
        </p:nvSpPr>
        <p:spPr/>
        <p:txBody>
          <a:bodyPr/>
          <a:lstStyle/>
          <a:p>
            <a:fld id="{96B54D80-C6D6-4D0B-8423-E442F5316CB3}"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8C02E0-E834-4C6E-B333-5769C4793025}" type="datetimeFigureOut">
              <a:rPr lang="en-US" smtClean="0"/>
              <a:pPr/>
              <a:t>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F7357-1A43-4DF8-8579-32121406640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C02E0-E834-4C6E-B333-5769C4793025}" type="datetimeFigureOut">
              <a:rPr lang="en-US" smtClean="0"/>
              <a:pPr/>
              <a:t>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F7357-1A43-4DF8-8579-3212140664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C02E0-E834-4C6E-B333-5769C4793025}" type="datetimeFigureOut">
              <a:rPr lang="en-US" smtClean="0"/>
              <a:pPr/>
              <a:t>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F7357-1A43-4DF8-8579-3212140664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C02E0-E834-4C6E-B333-5769C4793025}" type="datetimeFigureOut">
              <a:rPr lang="en-US" smtClean="0"/>
              <a:pPr/>
              <a:t>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F7357-1A43-4DF8-8579-3212140664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8C02E0-E834-4C6E-B333-5769C4793025}" type="datetimeFigureOut">
              <a:rPr lang="en-US" smtClean="0"/>
              <a:pPr/>
              <a:t>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F7357-1A43-4DF8-8579-32121406640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8C02E0-E834-4C6E-B333-5769C4793025}" type="datetimeFigureOut">
              <a:rPr lang="en-US" smtClean="0"/>
              <a:pPr/>
              <a:t>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F7357-1A43-4DF8-8579-3212140664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8C02E0-E834-4C6E-B333-5769C4793025}" type="datetimeFigureOut">
              <a:rPr lang="en-US" smtClean="0"/>
              <a:pPr/>
              <a:t>11/1/2010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CF7357-1A43-4DF8-8579-3212140664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8C02E0-E834-4C6E-B333-5769C4793025}" type="datetimeFigureOut">
              <a:rPr lang="en-US" smtClean="0"/>
              <a:pPr/>
              <a:t>11/1/2010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CF7357-1A43-4DF8-8579-3212140664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C02E0-E834-4C6E-B333-5769C4793025}" type="datetimeFigureOut">
              <a:rPr lang="en-US" smtClean="0"/>
              <a:pPr/>
              <a:t>11/1/2010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CF7357-1A43-4DF8-8579-3212140664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C02E0-E834-4C6E-B333-5769C4793025}" type="datetimeFigureOut">
              <a:rPr lang="en-US" smtClean="0"/>
              <a:pPr/>
              <a:t>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F7357-1A43-4DF8-8579-32121406640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C02E0-E834-4C6E-B333-5769C4793025}" type="datetimeFigureOut">
              <a:rPr lang="en-US" smtClean="0"/>
              <a:pPr/>
              <a:t>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F7357-1A43-4DF8-8579-32121406640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8C02E0-E834-4C6E-B333-5769C4793025}" type="datetimeFigureOut">
              <a:rPr lang="en-US" smtClean="0"/>
              <a:pPr/>
              <a:t>11/1/2010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F7357-1A43-4DF8-8579-3212140664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ver@umd.edu" TargetMode="External"/><Relationship Id="rId2" Type="http://schemas.openxmlformats.org/officeDocument/2006/relationships/hyperlink" Target="mailto:glasgow@math.byu.edu" TargetMode="Externa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hyperlink" Target="mailto:jcorson@byu.edu" TargetMode="Externa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7.bin"/><Relationship Id="rId13" Type="http://schemas.openxmlformats.org/officeDocument/2006/relationships/oleObject" Target="../embeddings/oleObject22.bin"/><Relationship Id="rId3" Type="http://schemas.openxmlformats.org/officeDocument/2006/relationships/oleObject" Target="../embeddings/oleObject14.bin"/><Relationship Id="rId7" Type="http://schemas.openxmlformats.org/officeDocument/2006/relationships/oleObject" Target="../embeddings/oleObject16.bin"/><Relationship Id="rId12"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jpeg"/><Relationship Id="rId11" Type="http://schemas.openxmlformats.org/officeDocument/2006/relationships/oleObject" Target="../embeddings/oleObject20.bin"/><Relationship Id="rId5" Type="http://schemas.openxmlformats.org/officeDocument/2006/relationships/oleObject" Target="../embeddings/oleObject15.bin"/><Relationship Id="rId10" Type="http://schemas.openxmlformats.org/officeDocument/2006/relationships/oleObject" Target="../embeddings/oleObject19.bin"/><Relationship Id="rId4" Type="http://schemas.openxmlformats.org/officeDocument/2006/relationships/image" Target="../media/image1.jpeg"/><Relationship Id="rId9" Type="http://schemas.openxmlformats.org/officeDocument/2006/relationships/oleObject" Target="../embeddings/oleObject18.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image" Target="../media/image1.jpeg"/><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4.bin"/><Relationship Id="rId5" Type="http://schemas.openxmlformats.org/officeDocument/2006/relationships/oleObject" Target="../embeddings/oleObject23.bin"/><Relationship Id="rId10" Type="http://schemas.openxmlformats.org/officeDocument/2006/relationships/oleObject" Target="../embeddings/oleObject28.bin"/><Relationship Id="rId4" Type="http://schemas.openxmlformats.org/officeDocument/2006/relationships/image" Target="../media/image2.jpeg"/><Relationship Id="rId9" Type="http://schemas.openxmlformats.org/officeDocument/2006/relationships/oleObject" Target="../embeddings/oleObject27.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image" Target="../media/image1.jpeg"/><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30.bin"/><Relationship Id="rId5" Type="http://schemas.openxmlformats.org/officeDocument/2006/relationships/oleObject" Target="../embeddings/oleObject29.bin"/><Relationship Id="rId10" Type="http://schemas.openxmlformats.org/officeDocument/2006/relationships/oleObject" Target="../embeddings/oleObject34.bin"/><Relationship Id="rId4" Type="http://schemas.openxmlformats.org/officeDocument/2006/relationships/image" Target="../media/image2.jpeg"/><Relationship Id="rId9" Type="http://schemas.openxmlformats.org/officeDocument/2006/relationships/oleObject" Target="../embeddings/oleObject33.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image" Target="../media/image1.jpeg"/><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36.bin"/><Relationship Id="rId5" Type="http://schemas.openxmlformats.org/officeDocument/2006/relationships/oleObject" Target="../embeddings/oleObject35.bin"/><Relationship Id="rId10" Type="http://schemas.openxmlformats.org/officeDocument/2006/relationships/oleObject" Target="../embeddings/oleObject40.bin"/><Relationship Id="rId4" Type="http://schemas.openxmlformats.org/officeDocument/2006/relationships/image" Target="../media/image2.jpeg"/><Relationship Id="rId9" Type="http://schemas.openxmlformats.org/officeDocument/2006/relationships/oleObject" Target="../embeddings/oleObject39.bin"/></Relationships>
</file>

<file path=ppt/slides/_rels/slide14.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1.jpeg"/><Relationship Id="rId7"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42.bin"/><Relationship Id="rId5" Type="http://schemas.openxmlformats.org/officeDocument/2006/relationships/oleObject" Target="../embeddings/oleObject41.bin"/><Relationship Id="rId10" Type="http://schemas.openxmlformats.org/officeDocument/2006/relationships/oleObject" Target="../embeddings/oleObject45.bin"/><Relationship Id="rId4" Type="http://schemas.openxmlformats.org/officeDocument/2006/relationships/image" Target="../media/image2.jpeg"/><Relationship Id="rId9" Type="http://schemas.openxmlformats.org/officeDocument/2006/relationships/oleObject" Target="../embeddings/oleObject44.bin"/></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9.bin"/><Relationship Id="rId3" Type="http://schemas.openxmlformats.org/officeDocument/2006/relationships/image" Target="../media/image1.jpeg"/><Relationship Id="rId7" Type="http://schemas.openxmlformats.org/officeDocument/2006/relationships/oleObject" Target="../embeddings/oleObject48.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oleObject" Target="../embeddings/oleObject47.bin"/><Relationship Id="rId5" Type="http://schemas.openxmlformats.org/officeDocument/2006/relationships/oleObject" Target="../embeddings/oleObject46.bin"/><Relationship Id="rId4" Type="http://schemas.openxmlformats.org/officeDocument/2006/relationships/image" Target="../media/image2.jpeg"/><Relationship Id="rId9" Type="http://schemas.openxmlformats.org/officeDocument/2006/relationships/oleObject" Target="../embeddings/oleObject50.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54.bin"/><Relationship Id="rId3" Type="http://schemas.openxmlformats.org/officeDocument/2006/relationships/image" Target="../media/image1.jpeg"/><Relationship Id="rId7" Type="http://schemas.openxmlformats.org/officeDocument/2006/relationships/oleObject" Target="../embeddings/oleObject53.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oleObject" Target="../embeddings/oleObject52.bin"/><Relationship Id="rId5" Type="http://schemas.openxmlformats.org/officeDocument/2006/relationships/oleObject" Target="../embeddings/oleObject51.bin"/><Relationship Id="rId4" Type="http://schemas.openxmlformats.org/officeDocument/2006/relationships/image" Target="../media/image2.jpeg"/><Relationship Id="rId9" Type="http://schemas.openxmlformats.org/officeDocument/2006/relationships/oleObject" Target="../embeddings/oleObject55.bin"/></Relationships>
</file>

<file path=ppt/slides/_rels/slide18.xml.rels><?xml version="1.0" encoding="UTF-8" standalone="yes"?>
<Relationships xmlns="http://schemas.openxmlformats.org/package/2006/relationships"><Relationship Id="rId8" Type="http://schemas.openxmlformats.org/officeDocument/2006/relationships/image" Target="../media/image60.png"/><Relationship Id="rId13" Type="http://schemas.openxmlformats.org/officeDocument/2006/relationships/oleObject" Target="../embeddings/oleObject62.bin"/><Relationship Id="rId3" Type="http://schemas.openxmlformats.org/officeDocument/2006/relationships/image" Target="../media/image1.jpeg"/><Relationship Id="rId7" Type="http://schemas.openxmlformats.org/officeDocument/2006/relationships/oleObject" Target="../embeddings/oleObject58.bin"/><Relationship Id="rId12" Type="http://schemas.openxmlformats.org/officeDocument/2006/relationships/oleObject" Target="../embeddings/oleObject61.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57.bin"/><Relationship Id="rId11" Type="http://schemas.openxmlformats.org/officeDocument/2006/relationships/oleObject" Target="../embeddings/oleObject60.bin"/><Relationship Id="rId5" Type="http://schemas.openxmlformats.org/officeDocument/2006/relationships/oleObject" Target="../embeddings/oleObject56.bin"/><Relationship Id="rId10" Type="http://schemas.openxmlformats.org/officeDocument/2006/relationships/oleObject" Target="../embeddings/oleObject59.bin"/><Relationship Id="rId4" Type="http://schemas.openxmlformats.org/officeDocument/2006/relationships/image" Target="../media/image2.jpeg"/><Relationship Id="rId9" Type="http://schemas.openxmlformats.org/officeDocument/2006/relationships/image" Target="../media/image61.png"/><Relationship Id="rId14" Type="http://schemas.openxmlformats.org/officeDocument/2006/relationships/oleObject" Target="../embeddings/oleObject63.bin"/></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embeddings/oleObject65.bin"/><Relationship Id="rId5" Type="http://schemas.openxmlformats.org/officeDocument/2006/relationships/oleObject" Target="../embeddings/oleObject64.bin"/><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4.xml"/><Relationship Id="rId1" Type="http://schemas.openxmlformats.org/officeDocument/2006/relationships/vmlDrawing" Target="../drawings/vmlDrawing15.vml"/><Relationship Id="rId5" Type="http://schemas.openxmlformats.org/officeDocument/2006/relationships/oleObject" Target="../embeddings/oleObject66.bin"/><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image" Target="../media/image7.jpeg"/><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oleObject" Target="../embeddings/oleObject8.bin"/><Relationship Id="rId5" Type="http://schemas.openxmlformats.org/officeDocument/2006/relationships/oleObject" Target="../embeddings/oleObject3.bin"/><Relationship Id="rId10" Type="http://schemas.openxmlformats.org/officeDocument/2006/relationships/image" Target="../media/image2.jpeg"/><Relationship Id="rId4" Type="http://schemas.openxmlformats.org/officeDocument/2006/relationships/image" Target="../media/image1.jpeg"/><Relationship Id="rId9"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jpeg"/><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2.jpeg"/><Relationship Id="rId4"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C98443E3-C945-4839-AEEF-54D3C476AC22}" type="slidenum">
              <a:rPr lang="en-US"/>
              <a:pPr/>
              <a:t>1</a:t>
            </a:fld>
            <a:endParaRPr lang="en-US"/>
          </a:p>
        </p:txBody>
      </p:sp>
      <p:sp>
        <p:nvSpPr>
          <p:cNvPr id="54274" name="Rectangle 2"/>
          <p:cNvSpPr>
            <a:spLocks noGrp="1" noChangeArrowheads="1"/>
          </p:cNvSpPr>
          <p:nvPr>
            <p:ph type="ctrTitle"/>
          </p:nvPr>
        </p:nvSpPr>
        <p:spPr bwMode="auto">
          <a:xfrm>
            <a:off x="163513" y="582613"/>
            <a:ext cx="9144000" cy="1076325"/>
          </a:xfrm>
          <a:noFill/>
          <a:ln>
            <a:miter lim="800000"/>
            <a:headEnd/>
            <a:tailEnd/>
          </a:ln>
        </p:spPr>
        <p:txBody>
          <a:bodyPr vert="horz" wrap="square" lIns="91440" tIns="45720" rIns="91440" bIns="45720" numCol="1" anchor="t" anchorCtr="0" compatLnSpc="1">
            <a:prstTxWarp prst="textNoShape">
              <a:avLst/>
            </a:prstTxWarp>
            <a:normAutofit fontScale="90000"/>
          </a:bodyPr>
          <a:lstStyle/>
          <a:p>
            <a:r>
              <a:rPr lang="en-US" sz="3600" dirty="0" smtClean="0">
                <a:solidFill>
                  <a:srgbClr val="0000FF"/>
                </a:solidFill>
              </a:rPr>
              <a:t>New Time Reversal Parities and Optimal Control of Dielectrics for Free Energy Manipulation</a:t>
            </a:r>
            <a:endParaRPr lang="en-US" sz="3600" dirty="0">
              <a:solidFill>
                <a:srgbClr val="0000FF"/>
              </a:solidFill>
            </a:endParaRPr>
          </a:p>
        </p:txBody>
      </p:sp>
      <p:sp>
        <p:nvSpPr>
          <p:cNvPr id="54275" name="Rectangle 3"/>
          <p:cNvSpPr>
            <a:spLocks noGrp="1" noChangeArrowheads="1"/>
          </p:cNvSpPr>
          <p:nvPr>
            <p:ph type="subTitle" idx="1"/>
          </p:nvPr>
        </p:nvSpPr>
        <p:spPr bwMode="auto">
          <a:xfrm>
            <a:off x="477838" y="1401763"/>
            <a:ext cx="8816975" cy="4408487"/>
          </a:xfrm>
          <a:noFill/>
          <a:ln>
            <a:miter lim="800000"/>
            <a:headEnd/>
            <a:tailEnd/>
          </a:ln>
        </p:spPr>
        <p:txBody>
          <a:bodyPr vert="horz" wrap="square" lIns="91440" tIns="45720" rIns="91440" bIns="45720" numCol="1" anchor="t" anchorCtr="0" compatLnSpc="1">
            <a:prstTxWarp prst="textNoShape">
              <a:avLst/>
            </a:prstTxWarp>
          </a:bodyPr>
          <a:lstStyle/>
          <a:p>
            <a:pPr algn="l">
              <a:lnSpc>
                <a:spcPct val="125000"/>
              </a:lnSpc>
            </a:pPr>
            <a:endParaRPr lang="en-US" sz="2000" dirty="0" smtClean="0"/>
          </a:p>
          <a:p>
            <a:pPr algn="l">
              <a:lnSpc>
                <a:spcPct val="125000"/>
              </a:lnSpc>
            </a:pPr>
            <a:r>
              <a:rPr lang="en-US" sz="2000" dirty="0" smtClean="0"/>
              <a:t>Scott Glasgow</a:t>
            </a:r>
            <a:endParaRPr lang="en-US" sz="2000" dirty="0"/>
          </a:p>
          <a:p>
            <a:pPr algn="l">
              <a:lnSpc>
                <a:spcPct val="125000"/>
              </a:lnSpc>
            </a:pPr>
            <a:r>
              <a:rPr lang="en-US" sz="1600" i="1" dirty="0" smtClean="0"/>
              <a:t>Brigham Young University</a:t>
            </a:r>
            <a:r>
              <a:rPr lang="en-US" sz="1600" i="1" dirty="0"/>
              <a:t>, </a:t>
            </a:r>
            <a:r>
              <a:rPr lang="en-US" sz="1600" i="1" dirty="0" smtClean="0"/>
              <a:t>Provo Utah 84602 USA</a:t>
            </a:r>
            <a:endParaRPr lang="en-US" sz="1600" dirty="0" smtClean="0">
              <a:solidFill>
                <a:srgbClr val="0000FF"/>
              </a:solidFill>
            </a:endParaRPr>
          </a:p>
          <a:p>
            <a:pPr algn="l">
              <a:lnSpc>
                <a:spcPct val="125000"/>
              </a:lnSpc>
            </a:pPr>
            <a:r>
              <a:rPr lang="en-US" sz="1600" i="1" dirty="0" smtClean="0">
                <a:hlinkClick r:id="rId2"/>
              </a:rPr>
              <a:t>glasgow@math.byu.edu</a:t>
            </a:r>
            <a:r>
              <a:rPr lang="en-US" sz="1600" i="1" dirty="0" smtClean="0"/>
              <a:t> </a:t>
            </a:r>
            <a:endParaRPr lang="en-US" sz="1600" i="1" dirty="0"/>
          </a:p>
          <a:p>
            <a:pPr algn="l">
              <a:lnSpc>
                <a:spcPct val="125000"/>
              </a:lnSpc>
            </a:pPr>
            <a:r>
              <a:rPr lang="en-US" sz="2000" dirty="0" smtClean="0"/>
              <a:t>Chris </a:t>
            </a:r>
            <a:r>
              <a:rPr lang="en-US" sz="2000" dirty="0" err="1" smtClean="0"/>
              <a:t>Verhaaren</a:t>
            </a:r>
            <a:r>
              <a:rPr lang="en-US" sz="2000" dirty="0" smtClean="0"/>
              <a:t> </a:t>
            </a:r>
          </a:p>
          <a:p>
            <a:pPr algn="l">
              <a:lnSpc>
                <a:spcPct val="125000"/>
              </a:lnSpc>
            </a:pPr>
            <a:r>
              <a:rPr lang="en-US" sz="1600" i="1" dirty="0" smtClean="0"/>
              <a:t>University of Maryland, Department of Physics</a:t>
            </a:r>
          </a:p>
          <a:p>
            <a:pPr algn="l">
              <a:lnSpc>
                <a:spcPct val="125000"/>
              </a:lnSpc>
            </a:pPr>
            <a:r>
              <a:rPr lang="en-US" sz="1600" dirty="0" smtClean="0">
                <a:hlinkClick r:id="rId3"/>
              </a:rPr>
              <a:t>cver@umd.edu</a:t>
            </a:r>
            <a:endParaRPr lang="en-US" sz="1600" dirty="0" smtClean="0"/>
          </a:p>
          <a:p>
            <a:pPr algn="l">
              <a:lnSpc>
                <a:spcPct val="125000"/>
              </a:lnSpc>
            </a:pPr>
            <a:r>
              <a:rPr lang="en-US" sz="2000" dirty="0" smtClean="0"/>
              <a:t>John Corson</a:t>
            </a:r>
          </a:p>
          <a:p>
            <a:pPr algn="l">
              <a:lnSpc>
                <a:spcPct val="125000"/>
              </a:lnSpc>
            </a:pPr>
            <a:r>
              <a:rPr lang="en-US" sz="1600" i="1" dirty="0" smtClean="0"/>
              <a:t>Brigham Young University, Department of Physics</a:t>
            </a:r>
          </a:p>
          <a:p>
            <a:pPr algn="l">
              <a:lnSpc>
                <a:spcPct val="125000"/>
              </a:lnSpc>
            </a:pPr>
            <a:r>
              <a:rPr lang="en-US" sz="1600" dirty="0" smtClean="0">
                <a:hlinkClick r:id="rId4"/>
              </a:rPr>
              <a:t>jcorson@byu.edu </a:t>
            </a:r>
            <a:r>
              <a:rPr lang="en-US" sz="1600" i="1" dirty="0" smtClean="0"/>
              <a:t> </a:t>
            </a:r>
          </a:p>
          <a:p>
            <a:pPr algn="l">
              <a:lnSpc>
                <a:spcPct val="125000"/>
              </a:lnSpc>
            </a:pPr>
            <a:endParaRPr lang="en-US" sz="2000" dirty="0" smtClean="0"/>
          </a:p>
          <a:p>
            <a:pPr algn="l">
              <a:lnSpc>
                <a:spcPct val="125000"/>
              </a:lnSpc>
            </a:pPr>
            <a:endParaRPr lang="en-US" sz="1600" i="1" dirty="0"/>
          </a:p>
        </p:txBody>
      </p:sp>
      <p:sp>
        <p:nvSpPr>
          <p:cNvPr id="54290" name="Text Box 18"/>
          <p:cNvSpPr txBox="1">
            <a:spLocks noChangeArrowheads="1"/>
          </p:cNvSpPr>
          <p:nvPr/>
        </p:nvSpPr>
        <p:spPr bwMode="auto">
          <a:xfrm>
            <a:off x="1239838" y="5999163"/>
            <a:ext cx="6781800" cy="1200329"/>
          </a:xfrm>
          <a:prstGeom prst="rect">
            <a:avLst/>
          </a:prstGeom>
          <a:noFill/>
          <a:ln w="9525">
            <a:noFill/>
            <a:miter lim="800000"/>
            <a:headEnd/>
            <a:tailEnd/>
          </a:ln>
          <a:effectLst/>
        </p:spPr>
        <p:txBody>
          <a:bodyPr>
            <a:spAutoFit/>
          </a:bodyPr>
          <a:lstStyle/>
          <a:p>
            <a:pPr algn="ctr"/>
            <a:r>
              <a:rPr lang="en-US" sz="1800" dirty="0" smtClean="0"/>
              <a:t>Frontiers in Optics</a:t>
            </a:r>
            <a:r>
              <a:rPr lang="en-US" dirty="0"/>
              <a:t> 2010 </a:t>
            </a:r>
            <a:r>
              <a:rPr lang="en-US" sz="1800" dirty="0" smtClean="0"/>
              <a:t>/Laser Science</a:t>
            </a:r>
            <a:r>
              <a:rPr lang="en-US" dirty="0"/>
              <a:t> </a:t>
            </a:r>
            <a:r>
              <a:rPr lang="en-US" dirty="0" smtClean="0"/>
              <a:t>XXVI</a:t>
            </a:r>
          </a:p>
          <a:p>
            <a:pPr algn="ctr"/>
            <a:r>
              <a:rPr lang="en-US" dirty="0" smtClean="0"/>
              <a:t>October 24-28, Rochester New York</a:t>
            </a:r>
          </a:p>
          <a:p>
            <a:pPr algn="ctr"/>
            <a:r>
              <a:rPr lang="en-US" dirty="0" smtClean="0"/>
              <a:t>OSA’s 94</a:t>
            </a:r>
            <a:r>
              <a:rPr lang="en-US" baseline="30000" dirty="0" smtClean="0"/>
              <a:t>th</a:t>
            </a:r>
            <a:r>
              <a:rPr lang="en-US" dirty="0" smtClean="0"/>
              <a:t> Annual Meeting</a:t>
            </a:r>
            <a:r>
              <a:rPr lang="en-US" sz="1800" dirty="0" smtClean="0"/>
              <a:t> </a:t>
            </a:r>
            <a:endParaRPr lang="en-US" sz="1800" dirty="0"/>
          </a:p>
          <a:p>
            <a:pPr algn="ctr"/>
            <a:endParaRPr lang="en-US" dirty="0">
              <a:solidFill>
                <a:srgbClr val="008000"/>
              </a:solidFill>
            </a:endParaRPr>
          </a:p>
        </p:txBody>
      </p:sp>
      <p:pic>
        <p:nvPicPr>
          <p:cNvPr id="6" name="Picture 5" descr="BYU_logo-full.jpg"/>
          <p:cNvPicPr>
            <a:picLocks noChangeAspect="1"/>
          </p:cNvPicPr>
          <p:nvPr/>
        </p:nvPicPr>
        <p:blipFill>
          <a:blip r:embed="rId5" cstate="print"/>
          <a:stretch>
            <a:fillRect/>
          </a:stretch>
        </p:blipFill>
        <p:spPr>
          <a:xfrm>
            <a:off x="7881938" y="5595938"/>
            <a:ext cx="1262062" cy="1262062"/>
          </a:xfrm>
          <a:prstGeom prst="rect">
            <a:avLst/>
          </a:prstGeom>
        </p:spPr>
      </p:pic>
      <p:pic>
        <p:nvPicPr>
          <p:cNvPr id="7" name="Picture 6" descr="osa_logo.jpg"/>
          <p:cNvPicPr>
            <a:picLocks noChangeAspect="1"/>
          </p:cNvPicPr>
          <p:nvPr/>
        </p:nvPicPr>
        <p:blipFill>
          <a:blip r:embed="rId6"/>
          <a:stretch>
            <a:fillRect/>
          </a:stretch>
        </p:blipFill>
        <p:spPr>
          <a:xfrm>
            <a:off x="4624" y="6188364"/>
            <a:ext cx="1638300" cy="6604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52" name="Object 8"/>
          <p:cNvGraphicFramePr>
            <a:graphicFrameLocks noChangeAspect="1"/>
          </p:cNvGraphicFramePr>
          <p:nvPr/>
        </p:nvGraphicFramePr>
        <p:xfrm>
          <a:off x="1211263" y="3886200"/>
          <a:ext cx="6103937" cy="461963"/>
        </p:xfrm>
        <a:graphic>
          <a:graphicData uri="http://schemas.openxmlformats.org/presentationml/2006/ole">
            <p:oleObj spid="_x0000_s6152" name="Equation" r:id="rId3" imgW="3873240" imgH="291960" progId="Equation.DSMT4">
              <p:embed/>
            </p:oleObj>
          </a:graphicData>
        </a:graphic>
      </p:graphicFrame>
      <p:sp>
        <p:nvSpPr>
          <p:cNvPr id="4" name="Title 3"/>
          <p:cNvSpPr>
            <a:spLocks noGrp="1"/>
          </p:cNvSpPr>
          <p:nvPr>
            <p:ph type="title"/>
          </p:nvPr>
        </p:nvSpPr>
        <p:spPr/>
        <p:txBody>
          <a:bodyPr>
            <a:normAutofit fontScale="90000"/>
          </a:bodyPr>
          <a:lstStyle/>
          <a:p>
            <a:r>
              <a:rPr lang="en-US" dirty="0" smtClean="0">
                <a:solidFill>
                  <a:srgbClr val="0000FF"/>
                </a:solidFill>
                <a:latin typeface="Arial" pitchFamily="34" charset="0"/>
                <a:cs typeface="Arial" pitchFamily="34" charset="0"/>
              </a:rPr>
              <a:t>Unified View of Max and Min Free Energies: Time-reversal</a:t>
            </a:r>
            <a:endParaRPr lang="en-US" dirty="0"/>
          </a:p>
        </p:txBody>
      </p:sp>
      <p:sp>
        <p:nvSpPr>
          <p:cNvPr id="7" name="Content Placeholder 6"/>
          <p:cNvSpPr>
            <a:spLocks noGrp="1"/>
          </p:cNvSpPr>
          <p:nvPr>
            <p:ph idx="1"/>
          </p:nvPr>
        </p:nvSpPr>
        <p:spPr/>
        <p:txBody>
          <a:bodyPr/>
          <a:lstStyle/>
          <a:p>
            <a:pPr lvl="0">
              <a:buNone/>
            </a:pPr>
            <a:endParaRPr lang="en-US" sz="2000" dirty="0"/>
          </a:p>
          <a:p>
            <a:endParaRPr lang="en-US" dirty="0"/>
          </a:p>
          <a:p>
            <a:pPr>
              <a:buNone/>
            </a:pPr>
            <a:endParaRPr lang="en-US" dirty="0"/>
          </a:p>
        </p:txBody>
      </p:sp>
      <p:sp>
        <p:nvSpPr>
          <p:cNvPr id="5" name="Slide Number Placeholder 3"/>
          <p:cNvSpPr>
            <a:spLocks noGrp="1"/>
          </p:cNvSpPr>
          <p:nvPr>
            <p:ph type="sldNum" sz="quarter" idx="12"/>
          </p:nvPr>
        </p:nvSpPr>
        <p:spPr/>
        <p:txBody>
          <a:bodyPr/>
          <a:lstStyle/>
          <a:p>
            <a:fld id="{C98443E3-C945-4839-AEEF-54D3C476AC22}" type="slidenum">
              <a:rPr lang="en-US"/>
              <a:pPr/>
              <a:t>10</a:t>
            </a:fld>
            <a:endParaRPr lang="en-US"/>
          </a:p>
        </p:txBody>
      </p:sp>
      <p:pic>
        <p:nvPicPr>
          <p:cNvPr id="6" name="Picture 5" descr="BYU_logo-full.jpg"/>
          <p:cNvPicPr>
            <a:picLocks noChangeAspect="1"/>
          </p:cNvPicPr>
          <p:nvPr/>
        </p:nvPicPr>
        <p:blipFill>
          <a:blip r:embed="rId4" cstate="print"/>
          <a:stretch>
            <a:fillRect/>
          </a:stretch>
        </p:blipFill>
        <p:spPr>
          <a:xfrm>
            <a:off x="7881938" y="5595938"/>
            <a:ext cx="1262062" cy="1262062"/>
          </a:xfrm>
          <a:prstGeom prst="rect">
            <a:avLst/>
          </a:prstGeom>
        </p:spPr>
      </p:pic>
      <p:graphicFrame>
        <p:nvGraphicFramePr>
          <p:cNvPr id="9" name="Object 8"/>
          <p:cNvGraphicFramePr>
            <a:graphicFrameLocks noChangeAspect="1"/>
          </p:cNvGraphicFramePr>
          <p:nvPr/>
        </p:nvGraphicFramePr>
        <p:xfrm>
          <a:off x="592138" y="1644650"/>
          <a:ext cx="8231187" cy="1362075"/>
        </p:xfrm>
        <a:graphic>
          <a:graphicData uri="http://schemas.openxmlformats.org/presentationml/2006/ole">
            <p:oleObj spid="_x0000_s6146" name="Equation" r:id="rId5" imgW="5752800" imgH="952200" progId="Equation.DSMT4">
              <p:embed/>
            </p:oleObj>
          </a:graphicData>
        </a:graphic>
      </p:graphicFrame>
      <p:pic>
        <p:nvPicPr>
          <p:cNvPr id="10" name="Picture 9" descr="osa_logo.jpg"/>
          <p:cNvPicPr>
            <a:picLocks noChangeAspect="1"/>
          </p:cNvPicPr>
          <p:nvPr/>
        </p:nvPicPr>
        <p:blipFill>
          <a:blip r:embed="rId6"/>
          <a:stretch>
            <a:fillRect/>
          </a:stretch>
        </p:blipFill>
        <p:spPr>
          <a:xfrm>
            <a:off x="4624" y="6188364"/>
            <a:ext cx="1638300" cy="660400"/>
          </a:xfrm>
          <a:prstGeom prst="rect">
            <a:avLst/>
          </a:prstGeom>
        </p:spPr>
      </p:pic>
      <p:graphicFrame>
        <p:nvGraphicFramePr>
          <p:cNvPr id="11" name="Object 10"/>
          <p:cNvGraphicFramePr>
            <a:graphicFrameLocks noChangeAspect="1"/>
          </p:cNvGraphicFramePr>
          <p:nvPr/>
        </p:nvGraphicFramePr>
        <p:xfrm>
          <a:off x="3962400" y="2667000"/>
          <a:ext cx="677863" cy="541337"/>
        </p:xfrm>
        <a:graphic>
          <a:graphicData uri="http://schemas.openxmlformats.org/presentationml/2006/ole">
            <p:oleObj spid="_x0000_s6148" name="Equation" r:id="rId7" imgW="190440" imgH="152280" progId="Equation.DSMT4">
              <p:embed/>
            </p:oleObj>
          </a:graphicData>
        </a:graphic>
      </p:graphicFrame>
      <p:graphicFrame>
        <p:nvGraphicFramePr>
          <p:cNvPr id="13" name="Object 12"/>
          <p:cNvGraphicFramePr>
            <a:graphicFrameLocks noChangeAspect="1"/>
          </p:cNvGraphicFramePr>
          <p:nvPr/>
        </p:nvGraphicFramePr>
        <p:xfrm>
          <a:off x="1219200" y="3191176"/>
          <a:ext cx="7488237" cy="388938"/>
        </p:xfrm>
        <a:graphic>
          <a:graphicData uri="http://schemas.openxmlformats.org/presentationml/2006/ole">
            <p:oleObj spid="_x0000_s6149" name="Equation" r:id="rId8" imgW="4889160" imgH="253800" progId="Equation.DSMT4">
              <p:embed/>
            </p:oleObj>
          </a:graphicData>
        </a:graphic>
      </p:graphicFrame>
      <p:graphicFrame>
        <p:nvGraphicFramePr>
          <p:cNvPr id="6151" name="Object 7"/>
          <p:cNvGraphicFramePr>
            <a:graphicFrameLocks noChangeAspect="1"/>
          </p:cNvGraphicFramePr>
          <p:nvPr/>
        </p:nvGraphicFramePr>
        <p:xfrm>
          <a:off x="1169988" y="3532920"/>
          <a:ext cx="6983412" cy="441325"/>
        </p:xfrm>
        <a:graphic>
          <a:graphicData uri="http://schemas.openxmlformats.org/presentationml/2006/ole">
            <p:oleObj spid="_x0000_s6151" name="Equation" r:id="rId9" imgW="4431960" imgH="279360" progId="Equation.DSMT4">
              <p:embed/>
            </p:oleObj>
          </a:graphicData>
        </a:graphic>
      </p:graphicFrame>
      <p:graphicFrame>
        <p:nvGraphicFramePr>
          <p:cNvPr id="15" name="Object 14"/>
          <p:cNvGraphicFramePr>
            <a:graphicFrameLocks noChangeAspect="1"/>
          </p:cNvGraphicFramePr>
          <p:nvPr/>
        </p:nvGraphicFramePr>
        <p:xfrm>
          <a:off x="1219200" y="4262588"/>
          <a:ext cx="6850062" cy="400050"/>
        </p:xfrm>
        <a:graphic>
          <a:graphicData uri="http://schemas.openxmlformats.org/presentationml/2006/ole">
            <p:oleObj spid="_x0000_s6153" name="Equation" r:id="rId10" imgW="4140000" imgH="241200" progId="Equation.DSMT4">
              <p:embed/>
            </p:oleObj>
          </a:graphicData>
        </a:graphic>
      </p:graphicFrame>
      <p:graphicFrame>
        <p:nvGraphicFramePr>
          <p:cNvPr id="6154" name="Object 10"/>
          <p:cNvGraphicFramePr>
            <a:graphicFrameLocks noChangeAspect="1"/>
          </p:cNvGraphicFramePr>
          <p:nvPr/>
        </p:nvGraphicFramePr>
        <p:xfrm>
          <a:off x="1235075" y="4589671"/>
          <a:ext cx="5851525" cy="481097"/>
        </p:xfrm>
        <a:graphic>
          <a:graphicData uri="http://schemas.openxmlformats.org/presentationml/2006/ole">
            <p:oleObj spid="_x0000_s6154" name="Equation" r:id="rId11" imgW="3581280" imgH="291960" progId="Equation.DSMT4">
              <p:embed/>
            </p:oleObj>
          </a:graphicData>
        </a:graphic>
      </p:graphicFrame>
      <p:graphicFrame>
        <p:nvGraphicFramePr>
          <p:cNvPr id="6155" name="Object 11"/>
          <p:cNvGraphicFramePr>
            <a:graphicFrameLocks noChangeAspect="1"/>
          </p:cNvGraphicFramePr>
          <p:nvPr/>
        </p:nvGraphicFramePr>
        <p:xfrm>
          <a:off x="1235376" y="5006975"/>
          <a:ext cx="7034212" cy="777875"/>
        </p:xfrm>
        <a:graphic>
          <a:graphicData uri="http://schemas.openxmlformats.org/presentationml/2006/ole">
            <p:oleObj spid="_x0000_s6155" name="Equation" r:id="rId12" imgW="4381200" imgH="482400" progId="Equation.DSMT4">
              <p:embed/>
            </p:oleObj>
          </a:graphicData>
        </a:graphic>
      </p:graphicFrame>
      <p:graphicFrame>
        <p:nvGraphicFramePr>
          <p:cNvPr id="17" name="Object 16"/>
          <p:cNvGraphicFramePr>
            <a:graphicFrameLocks noChangeAspect="1"/>
          </p:cNvGraphicFramePr>
          <p:nvPr/>
        </p:nvGraphicFramePr>
        <p:xfrm>
          <a:off x="1265237" y="5716588"/>
          <a:ext cx="5897563" cy="760412"/>
        </p:xfrm>
        <a:graphic>
          <a:graphicData uri="http://schemas.openxmlformats.org/presentationml/2006/ole">
            <p:oleObj spid="_x0000_s6156" name="Equation" r:id="rId13" imgW="3733560" imgH="4824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1"/>
                                        </p:tgtEl>
                                        <p:attrNameLst>
                                          <p:attrName>style.visibility</p:attrName>
                                        </p:attrNameLst>
                                      </p:cBhvr>
                                      <p:to>
                                        <p:strVal val="visible"/>
                                      </p:to>
                                    </p:set>
                                    <p:anim calcmode="lin" valueType="num">
                                      <p:cBhvr additive="base">
                                        <p:cTn id="13" dur="500" fill="hold"/>
                                        <p:tgtEl>
                                          <p:spTgt spid="6151"/>
                                        </p:tgtEl>
                                        <p:attrNameLst>
                                          <p:attrName>ppt_x</p:attrName>
                                        </p:attrNameLst>
                                      </p:cBhvr>
                                      <p:tavLst>
                                        <p:tav tm="0">
                                          <p:val>
                                            <p:strVal val="#ppt_x"/>
                                          </p:val>
                                        </p:tav>
                                        <p:tav tm="100000">
                                          <p:val>
                                            <p:strVal val="#ppt_x"/>
                                          </p:val>
                                        </p:tav>
                                      </p:tavLst>
                                    </p:anim>
                                    <p:anim calcmode="lin" valueType="num">
                                      <p:cBhvr additive="base">
                                        <p:cTn id="14" dur="500" fill="hold"/>
                                        <p:tgtEl>
                                          <p:spTgt spid="615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6152"/>
                                        </p:tgtEl>
                                        <p:attrNameLst>
                                          <p:attrName>style.visibility</p:attrName>
                                        </p:attrNameLst>
                                      </p:cBhvr>
                                      <p:to>
                                        <p:strVal val="visible"/>
                                      </p:to>
                                    </p:set>
                                    <p:animEffect transition="in" filter="diamond(in)">
                                      <p:cBhvr>
                                        <p:cTn id="19" dur="2000"/>
                                        <p:tgtEl>
                                          <p:spTgt spid="6152"/>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diamond(in)">
                                      <p:cBhvr>
                                        <p:cTn id="24" dur="20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6154"/>
                                        </p:tgtEl>
                                        <p:attrNameLst>
                                          <p:attrName>style.visibility</p:attrName>
                                        </p:attrNameLst>
                                      </p:cBhvr>
                                      <p:to>
                                        <p:strVal val="visible"/>
                                      </p:to>
                                    </p:set>
                                    <p:animEffect transition="in" filter="checkerboard(across)">
                                      <p:cBhvr>
                                        <p:cTn id="29" dur="500"/>
                                        <p:tgtEl>
                                          <p:spTgt spid="6154"/>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6155"/>
                                        </p:tgtEl>
                                        <p:attrNameLst>
                                          <p:attrName>style.visibility</p:attrName>
                                        </p:attrNameLst>
                                      </p:cBhvr>
                                      <p:to>
                                        <p:strVal val="visible"/>
                                      </p:to>
                                    </p:set>
                                    <p:animEffect transition="in" filter="box(in)">
                                      <p:cBhvr>
                                        <p:cTn id="34" dur="500"/>
                                        <p:tgtEl>
                                          <p:spTgt spid="6155"/>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box(in)">
                                      <p:cBhvr>
                                        <p:cTn id="3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8036" y="1549408"/>
            <a:ext cx="8153400" cy="461665"/>
          </a:xfrm>
          <a:prstGeom prst="rect">
            <a:avLst/>
          </a:prstGeom>
        </p:spPr>
        <p:txBody>
          <a:bodyPr wrap="square">
            <a:spAutoFit/>
          </a:bodyPr>
          <a:lstStyle/>
          <a:p>
            <a:r>
              <a:rPr lang="en-US" sz="2400" dirty="0" smtClean="0">
                <a:solidFill>
                  <a:srgbClr val="FF0000"/>
                </a:solidFill>
              </a:rPr>
              <a:t>Global/wide-band analysis of            :</a:t>
            </a:r>
            <a:endParaRPr lang="en-US" sz="2400" i="1" dirty="0">
              <a:solidFill>
                <a:srgbClr val="FF0000"/>
              </a:solidFill>
            </a:endParaRPr>
          </a:p>
        </p:txBody>
      </p:sp>
      <p:sp>
        <p:nvSpPr>
          <p:cNvPr id="4" name="Title 3"/>
          <p:cNvSpPr>
            <a:spLocks noGrp="1"/>
          </p:cNvSpPr>
          <p:nvPr>
            <p:ph type="title"/>
          </p:nvPr>
        </p:nvSpPr>
        <p:spPr/>
        <p:txBody>
          <a:bodyPr>
            <a:noAutofit/>
          </a:bodyPr>
          <a:lstStyle/>
          <a:p>
            <a:r>
              <a:rPr lang="en-US" sz="3600" dirty="0" smtClean="0">
                <a:solidFill>
                  <a:srgbClr val="0000FF"/>
                </a:solidFill>
                <a:latin typeface="Arial" pitchFamily="34" charset="0"/>
                <a:cs typeface="Arial" pitchFamily="34" charset="0"/>
              </a:rPr>
              <a:t>Max and Min Free Energies: “classical” E.E. and V.E. theorems</a:t>
            </a:r>
            <a:endParaRPr lang="en-US" sz="3600" dirty="0"/>
          </a:p>
        </p:txBody>
      </p:sp>
      <p:sp>
        <p:nvSpPr>
          <p:cNvPr id="5" name="Slide Number Placeholder 3"/>
          <p:cNvSpPr>
            <a:spLocks noGrp="1"/>
          </p:cNvSpPr>
          <p:nvPr>
            <p:ph type="sldNum" sz="quarter" idx="12"/>
          </p:nvPr>
        </p:nvSpPr>
        <p:spPr/>
        <p:txBody>
          <a:bodyPr/>
          <a:lstStyle/>
          <a:p>
            <a:fld id="{C98443E3-C945-4839-AEEF-54D3C476AC22}" type="slidenum">
              <a:rPr lang="en-US"/>
              <a:pPr/>
              <a:t>11</a:t>
            </a:fld>
            <a:endParaRPr lang="en-US"/>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pic>
        <p:nvPicPr>
          <p:cNvPr id="10" name="Picture 9" descr="osa_logo.jpg"/>
          <p:cNvPicPr>
            <a:picLocks noChangeAspect="1"/>
          </p:cNvPicPr>
          <p:nvPr/>
        </p:nvPicPr>
        <p:blipFill>
          <a:blip r:embed="rId4"/>
          <a:stretch>
            <a:fillRect/>
          </a:stretch>
        </p:blipFill>
        <p:spPr>
          <a:xfrm>
            <a:off x="4624" y="6188364"/>
            <a:ext cx="1638300" cy="660400"/>
          </a:xfrm>
          <a:prstGeom prst="rect">
            <a:avLst/>
          </a:prstGeom>
        </p:spPr>
      </p:pic>
      <p:graphicFrame>
        <p:nvGraphicFramePr>
          <p:cNvPr id="12" name="Object 11"/>
          <p:cNvGraphicFramePr>
            <a:graphicFrameLocks noChangeAspect="1"/>
          </p:cNvGraphicFramePr>
          <p:nvPr/>
        </p:nvGraphicFramePr>
        <p:xfrm>
          <a:off x="4333875" y="1666875"/>
          <a:ext cx="703263" cy="231775"/>
        </p:xfrm>
        <a:graphic>
          <a:graphicData uri="http://schemas.openxmlformats.org/presentationml/2006/ole">
            <p:oleObj spid="_x0000_s22532" name="Equation" r:id="rId5" imgW="622080" imgH="203040" progId="Equation.DSMT4">
              <p:embed/>
            </p:oleObj>
          </a:graphicData>
        </a:graphic>
      </p:graphicFrame>
      <p:graphicFrame>
        <p:nvGraphicFramePr>
          <p:cNvPr id="14" name="Object 13"/>
          <p:cNvGraphicFramePr>
            <a:graphicFrameLocks noChangeAspect="1"/>
          </p:cNvGraphicFramePr>
          <p:nvPr/>
        </p:nvGraphicFramePr>
        <p:xfrm>
          <a:off x="495088" y="2443163"/>
          <a:ext cx="8478837" cy="1381125"/>
        </p:xfrm>
        <a:graphic>
          <a:graphicData uri="http://schemas.openxmlformats.org/presentationml/2006/ole">
            <p:oleObj spid="_x0000_s22533" name="Equation" r:id="rId6" imgW="7480080" imgH="1218960" progId="Equation.DSMT4">
              <p:embed/>
            </p:oleObj>
          </a:graphicData>
        </a:graphic>
      </p:graphicFrame>
      <p:graphicFrame>
        <p:nvGraphicFramePr>
          <p:cNvPr id="16" name="Object 15"/>
          <p:cNvGraphicFramePr>
            <a:graphicFrameLocks noChangeAspect="1"/>
          </p:cNvGraphicFramePr>
          <p:nvPr/>
        </p:nvGraphicFramePr>
        <p:xfrm>
          <a:off x="2362200" y="4069535"/>
          <a:ext cx="5029200" cy="1259992"/>
        </p:xfrm>
        <a:graphic>
          <a:graphicData uri="http://schemas.openxmlformats.org/presentationml/2006/ole">
            <p:oleObj spid="_x0000_s22535" name="Equation" r:id="rId7" imgW="4470120" imgH="1117440" progId="Equation.DSMT4">
              <p:embed/>
            </p:oleObj>
          </a:graphicData>
        </a:graphic>
      </p:graphicFrame>
      <p:graphicFrame>
        <p:nvGraphicFramePr>
          <p:cNvPr id="17" name="Object 16"/>
          <p:cNvGraphicFramePr>
            <a:graphicFrameLocks noChangeAspect="1"/>
          </p:cNvGraphicFramePr>
          <p:nvPr/>
        </p:nvGraphicFramePr>
        <p:xfrm>
          <a:off x="2352932" y="5472113"/>
          <a:ext cx="5127625" cy="1260475"/>
        </p:xfrm>
        <a:graphic>
          <a:graphicData uri="http://schemas.openxmlformats.org/presentationml/2006/ole">
            <p:oleObj spid="_x0000_s22536" name="Equation" r:id="rId8" imgW="4546440" imgH="1117440" progId="Equation.DSMT4">
              <p:embed/>
            </p:oleObj>
          </a:graphicData>
        </a:graphic>
      </p:graphicFrame>
      <p:sp>
        <p:nvSpPr>
          <p:cNvPr id="20" name="TextBox 19"/>
          <p:cNvSpPr txBox="1"/>
          <p:nvPr/>
        </p:nvSpPr>
        <p:spPr>
          <a:xfrm>
            <a:off x="228600" y="2057400"/>
            <a:ext cx="2819400" cy="381000"/>
          </a:xfrm>
          <a:prstGeom prst="rect">
            <a:avLst/>
          </a:prstGeom>
          <a:noFill/>
        </p:spPr>
        <p:txBody>
          <a:bodyPr wrap="square" rtlCol="0">
            <a:spAutoFit/>
          </a:bodyPr>
          <a:lstStyle/>
          <a:p>
            <a:r>
              <a:rPr lang="en-US" dirty="0" smtClean="0"/>
              <a:t>Physical Hypotheses:</a:t>
            </a:r>
            <a:endParaRPr lang="en-US" dirty="0"/>
          </a:p>
        </p:txBody>
      </p:sp>
      <p:sp>
        <p:nvSpPr>
          <p:cNvPr id="21" name="TextBox 20"/>
          <p:cNvSpPr txBox="1"/>
          <p:nvPr/>
        </p:nvSpPr>
        <p:spPr>
          <a:xfrm>
            <a:off x="228600" y="3810000"/>
            <a:ext cx="2819400" cy="381000"/>
          </a:xfrm>
          <a:prstGeom prst="rect">
            <a:avLst/>
          </a:prstGeom>
          <a:noFill/>
        </p:spPr>
        <p:txBody>
          <a:bodyPr wrap="square" rtlCol="0">
            <a:spAutoFit/>
          </a:bodyPr>
          <a:lstStyle/>
          <a:p>
            <a:r>
              <a:rPr lang="en-US" dirty="0" smtClean="0"/>
              <a:t>Ensuing 2 Theorems:</a:t>
            </a:r>
            <a:endParaRPr lang="en-US" dirty="0"/>
          </a:p>
        </p:txBody>
      </p:sp>
      <p:graphicFrame>
        <p:nvGraphicFramePr>
          <p:cNvPr id="22" name="Object 21"/>
          <p:cNvGraphicFramePr>
            <a:graphicFrameLocks noChangeAspect="1"/>
          </p:cNvGraphicFramePr>
          <p:nvPr/>
        </p:nvGraphicFramePr>
        <p:xfrm>
          <a:off x="4882458" y="4505104"/>
          <a:ext cx="749300" cy="201612"/>
        </p:xfrm>
        <a:graphic>
          <a:graphicData uri="http://schemas.openxmlformats.org/presentationml/2006/ole">
            <p:oleObj spid="_x0000_s22540" name="Equation" r:id="rId9" imgW="660240" imgH="177480" progId="Equation.DSMT4">
              <p:embed/>
            </p:oleObj>
          </a:graphicData>
        </a:graphic>
      </p:graphicFrame>
      <p:graphicFrame>
        <p:nvGraphicFramePr>
          <p:cNvPr id="23" name="Object 22"/>
          <p:cNvGraphicFramePr>
            <a:graphicFrameLocks noChangeAspect="1"/>
          </p:cNvGraphicFramePr>
          <p:nvPr/>
        </p:nvGraphicFramePr>
        <p:xfrm>
          <a:off x="4967330" y="5885506"/>
          <a:ext cx="503238" cy="201613"/>
        </p:xfrm>
        <a:graphic>
          <a:graphicData uri="http://schemas.openxmlformats.org/presentationml/2006/ole">
            <p:oleObj spid="_x0000_s22541" name="Equation" r:id="rId10" imgW="444240" imgH="17748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8036" y="1549408"/>
            <a:ext cx="8153400" cy="461665"/>
          </a:xfrm>
          <a:prstGeom prst="rect">
            <a:avLst/>
          </a:prstGeom>
        </p:spPr>
        <p:txBody>
          <a:bodyPr wrap="square">
            <a:spAutoFit/>
          </a:bodyPr>
          <a:lstStyle/>
          <a:p>
            <a:r>
              <a:rPr lang="en-US" sz="2400" dirty="0" smtClean="0">
                <a:solidFill>
                  <a:srgbClr val="FF0000"/>
                </a:solidFill>
              </a:rPr>
              <a:t>Global/wide-band analysis of            :</a:t>
            </a:r>
            <a:endParaRPr lang="en-US" sz="2400" i="1" dirty="0">
              <a:solidFill>
                <a:srgbClr val="FF0000"/>
              </a:solidFill>
            </a:endParaRPr>
          </a:p>
        </p:txBody>
      </p:sp>
      <p:sp>
        <p:nvSpPr>
          <p:cNvPr id="4" name="Title 3"/>
          <p:cNvSpPr>
            <a:spLocks noGrp="1"/>
          </p:cNvSpPr>
          <p:nvPr>
            <p:ph type="title"/>
          </p:nvPr>
        </p:nvSpPr>
        <p:spPr/>
        <p:txBody>
          <a:bodyPr>
            <a:noAutofit/>
          </a:bodyPr>
          <a:lstStyle/>
          <a:p>
            <a:r>
              <a:rPr lang="en-US" sz="3600" dirty="0" smtClean="0">
                <a:solidFill>
                  <a:srgbClr val="0000FF"/>
                </a:solidFill>
                <a:latin typeface="Arial" pitchFamily="34" charset="0"/>
                <a:cs typeface="Arial" pitchFamily="34" charset="0"/>
              </a:rPr>
              <a:t>Max and Min Free Energies: “classical” E.E. and V.E. theorems</a:t>
            </a:r>
            <a:endParaRPr lang="en-US" sz="3600" dirty="0"/>
          </a:p>
        </p:txBody>
      </p:sp>
      <p:sp>
        <p:nvSpPr>
          <p:cNvPr id="5" name="Slide Number Placeholder 3"/>
          <p:cNvSpPr>
            <a:spLocks noGrp="1"/>
          </p:cNvSpPr>
          <p:nvPr>
            <p:ph type="sldNum" sz="quarter" idx="12"/>
          </p:nvPr>
        </p:nvSpPr>
        <p:spPr/>
        <p:txBody>
          <a:bodyPr/>
          <a:lstStyle/>
          <a:p>
            <a:fld id="{C98443E3-C945-4839-AEEF-54D3C476AC22}" type="slidenum">
              <a:rPr lang="en-US"/>
              <a:pPr/>
              <a:t>12</a:t>
            </a:fld>
            <a:endParaRPr lang="en-US"/>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pic>
        <p:nvPicPr>
          <p:cNvPr id="10" name="Picture 9" descr="osa_logo.jpg"/>
          <p:cNvPicPr>
            <a:picLocks noChangeAspect="1"/>
          </p:cNvPicPr>
          <p:nvPr/>
        </p:nvPicPr>
        <p:blipFill>
          <a:blip r:embed="rId4"/>
          <a:stretch>
            <a:fillRect/>
          </a:stretch>
        </p:blipFill>
        <p:spPr>
          <a:xfrm>
            <a:off x="4624" y="6188364"/>
            <a:ext cx="1638300" cy="660400"/>
          </a:xfrm>
          <a:prstGeom prst="rect">
            <a:avLst/>
          </a:prstGeom>
        </p:spPr>
      </p:pic>
      <p:graphicFrame>
        <p:nvGraphicFramePr>
          <p:cNvPr id="12" name="Object 11"/>
          <p:cNvGraphicFramePr>
            <a:graphicFrameLocks noChangeAspect="1"/>
          </p:cNvGraphicFramePr>
          <p:nvPr/>
        </p:nvGraphicFramePr>
        <p:xfrm>
          <a:off x="4333875" y="1666875"/>
          <a:ext cx="703263" cy="231775"/>
        </p:xfrm>
        <a:graphic>
          <a:graphicData uri="http://schemas.openxmlformats.org/presentationml/2006/ole">
            <p:oleObj spid="_x0000_s23554" name="Equation" r:id="rId5" imgW="622080" imgH="203040" progId="Equation.DSMT4">
              <p:embed/>
            </p:oleObj>
          </a:graphicData>
        </a:graphic>
      </p:graphicFrame>
      <p:graphicFrame>
        <p:nvGraphicFramePr>
          <p:cNvPr id="14" name="Object 13"/>
          <p:cNvGraphicFramePr>
            <a:graphicFrameLocks noChangeAspect="1"/>
          </p:cNvGraphicFramePr>
          <p:nvPr/>
        </p:nvGraphicFramePr>
        <p:xfrm>
          <a:off x="495088" y="2443163"/>
          <a:ext cx="8478837" cy="1381125"/>
        </p:xfrm>
        <a:graphic>
          <a:graphicData uri="http://schemas.openxmlformats.org/presentationml/2006/ole">
            <p:oleObj spid="_x0000_s23555" name="Equation" r:id="rId6" imgW="7480080" imgH="1218960" progId="Equation.DSMT4">
              <p:embed/>
            </p:oleObj>
          </a:graphicData>
        </a:graphic>
      </p:graphicFrame>
      <p:graphicFrame>
        <p:nvGraphicFramePr>
          <p:cNvPr id="16" name="Object 15"/>
          <p:cNvGraphicFramePr>
            <a:graphicFrameLocks noChangeAspect="1"/>
          </p:cNvGraphicFramePr>
          <p:nvPr/>
        </p:nvGraphicFramePr>
        <p:xfrm>
          <a:off x="2308225" y="4060825"/>
          <a:ext cx="4832350" cy="987425"/>
        </p:xfrm>
        <a:graphic>
          <a:graphicData uri="http://schemas.openxmlformats.org/presentationml/2006/ole">
            <p:oleObj spid="_x0000_s23556" name="Equation" r:id="rId7" imgW="3733560" imgH="761760" progId="Equation.DSMT4">
              <p:embed/>
            </p:oleObj>
          </a:graphicData>
        </a:graphic>
      </p:graphicFrame>
      <p:graphicFrame>
        <p:nvGraphicFramePr>
          <p:cNvPr id="17" name="Object 16"/>
          <p:cNvGraphicFramePr>
            <a:graphicFrameLocks noChangeAspect="1"/>
          </p:cNvGraphicFramePr>
          <p:nvPr/>
        </p:nvGraphicFramePr>
        <p:xfrm>
          <a:off x="2314575" y="5227638"/>
          <a:ext cx="4883150" cy="987425"/>
        </p:xfrm>
        <a:graphic>
          <a:graphicData uri="http://schemas.openxmlformats.org/presentationml/2006/ole">
            <p:oleObj spid="_x0000_s23557" name="Equation" r:id="rId8" imgW="3771720" imgH="761760" progId="Equation.DSMT4">
              <p:embed/>
            </p:oleObj>
          </a:graphicData>
        </a:graphic>
      </p:graphicFrame>
      <p:sp>
        <p:nvSpPr>
          <p:cNvPr id="20" name="TextBox 19"/>
          <p:cNvSpPr txBox="1"/>
          <p:nvPr/>
        </p:nvSpPr>
        <p:spPr>
          <a:xfrm>
            <a:off x="228600" y="2057400"/>
            <a:ext cx="2819400" cy="381000"/>
          </a:xfrm>
          <a:prstGeom prst="rect">
            <a:avLst/>
          </a:prstGeom>
          <a:noFill/>
        </p:spPr>
        <p:txBody>
          <a:bodyPr wrap="square" rtlCol="0">
            <a:spAutoFit/>
          </a:bodyPr>
          <a:lstStyle/>
          <a:p>
            <a:r>
              <a:rPr lang="en-US" dirty="0" smtClean="0"/>
              <a:t>Physical Hypotheses:</a:t>
            </a:r>
            <a:endParaRPr lang="en-US" dirty="0"/>
          </a:p>
        </p:txBody>
      </p:sp>
      <p:sp>
        <p:nvSpPr>
          <p:cNvPr id="21" name="TextBox 20"/>
          <p:cNvSpPr txBox="1"/>
          <p:nvPr/>
        </p:nvSpPr>
        <p:spPr>
          <a:xfrm>
            <a:off x="228600" y="3810000"/>
            <a:ext cx="2819400" cy="381000"/>
          </a:xfrm>
          <a:prstGeom prst="rect">
            <a:avLst/>
          </a:prstGeom>
          <a:noFill/>
        </p:spPr>
        <p:txBody>
          <a:bodyPr wrap="square" rtlCol="0">
            <a:spAutoFit/>
          </a:bodyPr>
          <a:lstStyle/>
          <a:p>
            <a:r>
              <a:rPr lang="en-US" dirty="0" smtClean="0"/>
              <a:t>Ensuing 2 Theorems:</a:t>
            </a:r>
            <a:endParaRPr lang="en-US" dirty="0"/>
          </a:p>
        </p:txBody>
      </p:sp>
      <p:graphicFrame>
        <p:nvGraphicFramePr>
          <p:cNvPr id="22" name="Object 21"/>
          <p:cNvGraphicFramePr>
            <a:graphicFrameLocks noChangeAspect="1"/>
          </p:cNvGraphicFramePr>
          <p:nvPr/>
        </p:nvGraphicFramePr>
        <p:xfrm>
          <a:off x="5867400" y="4800600"/>
          <a:ext cx="749300" cy="201612"/>
        </p:xfrm>
        <a:graphic>
          <a:graphicData uri="http://schemas.openxmlformats.org/presentationml/2006/ole">
            <p:oleObj spid="_x0000_s23558" name="Equation" r:id="rId9" imgW="660240" imgH="177480" progId="Equation.DSMT4">
              <p:embed/>
            </p:oleObj>
          </a:graphicData>
        </a:graphic>
      </p:graphicFrame>
      <p:graphicFrame>
        <p:nvGraphicFramePr>
          <p:cNvPr id="23" name="Object 22"/>
          <p:cNvGraphicFramePr>
            <a:graphicFrameLocks noChangeAspect="1"/>
          </p:cNvGraphicFramePr>
          <p:nvPr/>
        </p:nvGraphicFramePr>
        <p:xfrm>
          <a:off x="6044637" y="5885506"/>
          <a:ext cx="503238" cy="201613"/>
        </p:xfrm>
        <a:graphic>
          <a:graphicData uri="http://schemas.openxmlformats.org/presentationml/2006/ole">
            <p:oleObj spid="_x0000_s23559" name="Equation" r:id="rId10" imgW="444240" imgH="1774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diamond(in)">
                                      <p:cBhvr>
                                        <p:cTn id="13" dur="20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ox(in)">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box(in)">
                                      <p:cBhvr>
                                        <p:cTn id="2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8036" y="1549408"/>
            <a:ext cx="8153400" cy="461665"/>
          </a:xfrm>
          <a:prstGeom prst="rect">
            <a:avLst/>
          </a:prstGeom>
        </p:spPr>
        <p:txBody>
          <a:bodyPr wrap="square">
            <a:spAutoFit/>
          </a:bodyPr>
          <a:lstStyle/>
          <a:p>
            <a:r>
              <a:rPr lang="en-US" sz="2400" dirty="0" smtClean="0">
                <a:solidFill>
                  <a:srgbClr val="FF0000"/>
                </a:solidFill>
              </a:rPr>
              <a:t>Global/wide-band analysis of            :</a:t>
            </a:r>
            <a:endParaRPr lang="en-US" sz="2400" i="1" dirty="0">
              <a:solidFill>
                <a:srgbClr val="FF0000"/>
              </a:solidFill>
            </a:endParaRPr>
          </a:p>
        </p:txBody>
      </p:sp>
      <p:sp>
        <p:nvSpPr>
          <p:cNvPr id="4" name="Title 3"/>
          <p:cNvSpPr>
            <a:spLocks noGrp="1"/>
          </p:cNvSpPr>
          <p:nvPr>
            <p:ph type="title"/>
          </p:nvPr>
        </p:nvSpPr>
        <p:spPr/>
        <p:txBody>
          <a:bodyPr>
            <a:noAutofit/>
          </a:bodyPr>
          <a:lstStyle/>
          <a:p>
            <a:r>
              <a:rPr lang="en-US" sz="3600" dirty="0" smtClean="0">
                <a:solidFill>
                  <a:srgbClr val="0000FF"/>
                </a:solidFill>
                <a:latin typeface="Arial" pitchFamily="34" charset="0"/>
                <a:cs typeface="Arial" pitchFamily="34" charset="0"/>
              </a:rPr>
              <a:t>Max and Min Free Energies: “classical” E.E. and V.E. theorems</a:t>
            </a:r>
            <a:endParaRPr lang="en-US" sz="3600" dirty="0"/>
          </a:p>
        </p:txBody>
      </p:sp>
      <p:sp>
        <p:nvSpPr>
          <p:cNvPr id="5" name="Slide Number Placeholder 3"/>
          <p:cNvSpPr>
            <a:spLocks noGrp="1"/>
          </p:cNvSpPr>
          <p:nvPr>
            <p:ph type="sldNum" sz="quarter" idx="12"/>
          </p:nvPr>
        </p:nvSpPr>
        <p:spPr/>
        <p:txBody>
          <a:bodyPr/>
          <a:lstStyle/>
          <a:p>
            <a:fld id="{C98443E3-C945-4839-AEEF-54D3C476AC22}" type="slidenum">
              <a:rPr lang="en-US"/>
              <a:pPr/>
              <a:t>13</a:t>
            </a:fld>
            <a:endParaRPr lang="en-US"/>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pic>
        <p:nvPicPr>
          <p:cNvPr id="10" name="Picture 9" descr="osa_logo.jpg"/>
          <p:cNvPicPr>
            <a:picLocks noChangeAspect="1"/>
          </p:cNvPicPr>
          <p:nvPr/>
        </p:nvPicPr>
        <p:blipFill>
          <a:blip r:embed="rId4"/>
          <a:stretch>
            <a:fillRect/>
          </a:stretch>
        </p:blipFill>
        <p:spPr>
          <a:xfrm>
            <a:off x="4624" y="6188364"/>
            <a:ext cx="1638300" cy="660400"/>
          </a:xfrm>
          <a:prstGeom prst="rect">
            <a:avLst/>
          </a:prstGeom>
        </p:spPr>
      </p:pic>
      <p:graphicFrame>
        <p:nvGraphicFramePr>
          <p:cNvPr id="12" name="Object 11"/>
          <p:cNvGraphicFramePr>
            <a:graphicFrameLocks noChangeAspect="1"/>
          </p:cNvGraphicFramePr>
          <p:nvPr/>
        </p:nvGraphicFramePr>
        <p:xfrm>
          <a:off x="4333875" y="1666875"/>
          <a:ext cx="703263" cy="231775"/>
        </p:xfrm>
        <a:graphic>
          <a:graphicData uri="http://schemas.openxmlformats.org/presentationml/2006/ole">
            <p:oleObj spid="_x0000_s24578" name="Equation" r:id="rId5" imgW="622080" imgH="203040" progId="Equation.DSMT4">
              <p:embed/>
            </p:oleObj>
          </a:graphicData>
        </a:graphic>
      </p:graphicFrame>
      <p:graphicFrame>
        <p:nvGraphicFramePr>
          <p:cNvPr id="14" name="Object 13"/>
          <p:cNvGraphicFramePr>
            <a:graphicFrameLocks noChangeAspect="1"/>
          </p:cNvGraphicFramePr>
          <p:nvPr/>
        </p:nvGraphicFramePr>
        <p:xfrm>
          <a:off x="495088" y="2443163"/>
          <a:ext cx="8478837" cy="1381125"/>
        </p:xfrm>
        <a:graphic>
          <a:graphicData uri="http://schemas.openxmlformats.org/presentationml/2006/ole">
            <p:oleObj spid="_x0000_s24579" name="Equation" r:id="rId6" imgW="7480080" imgH="1218960" progId="Equation.DSMT4">
              <p:embed/>
            </p:oleObj>
          </a:graphicData>
        </a:graphic>
      </p:graphicFrame>
      <p:graphicFrame>
        <p:nvGraphicFramePr>
          <p:cNvPr id="16" name="Object 15"/>
          <p:cNvGraphicFramePr>
            <a:graphicFrameLocks noChangeAspect="1"/>
          </p:cNvGraphicFramePr>
          <p:nvPr/>
        </p:nvGraphicFramePr>
        <p:xfrm>
          <a:off x="1881188" y="4060825"/>
          <a:ext cx="5688012" cy="987425"/>
        </p:xfrm>
        <a:graphic>
          <a:graphicData uri="http://schemas.openxmlformats.org/presentationml/2006/ole">
            <p:oleObj spid="_x0000_s24580" name="Equation" r:id="rId7" imgW="4394160" imgH="761760" progId="Equation.DSMT4">
              <p:embed/>
            </p:oleObj>
          </a:graphicData>
        </a:graphic>
      </p:graphicFrame>
      <p:graphicFrame>
        <p:nvGraphicFramePr>
          <p:cNvPr id="17" name="Object 16"/>
          <p:cNvGraphicFramePr>
            <a:graphicFrameLocks noChangeAspect="1"/>
          </p:cNvGraphicFramePr>
          <p:nvPr/>
        </p:nvGraphicFramePr>
        <p:xfrm>
          <a:off x="1871663" y="5227638"/>
          <a:ext cx="5768975" cy="987425"/>
        </p:xfrm>
        <a:graphic>
          <a:graphicData uri="http://schemas.openxmlformats.org/presentationml/2006/ole">
            <p:oleObj spid="_x0000_s24581" name="Equation" r:id="rId8" imgW="4457520" imgH="761760" progId="Equation.DSMT4">
              <p:embed/>
            </p:oleObj>
          </a:graphicData>
        </a:graphic>
      </p:graphicFrame>
      <p:sp>
        <p:nvSpPr>
          <p:cNvPr id="20" name="TextBox 19"/>
          <p:cNvSpPr txBox="1"/>
          <p:nvPr/>
        </p:nvSpPr>
        <p:spPr>
          <a:xfrm>
            <a:off x="228600" y="2057400"/>
            <a:ext cx="2819400" cy="381000"/>
          </a:xfrm>
          <a:prstGeom prst="rect">
            <a:avLst/>
          </a:prstGeom>
          <a:noFill/>
        </p:spPr>
        <p:txBody>
          <a:bodyPr wrap="square" rtlCol="0">
            <a:spAutoFit/>
          </a:bodyPr>
          <a:lstStyle/>
          <a:p>
            <a:r>
              <a:rPr lang="en-US" dirty="0" smtClean="0"/>
              <a:t>Physical Hypotheses:</a:t>
            </a:r>
            <a:endParaRPr lang="en-US" dirty="0"/>
          </a:p>
        </p:txBody>
      </p:sp>
      <p:sp>
        <p:nvSpPr>
          <p:cNvPr id="21" name="TextBox 20"/>
          <p:cNvSpPr txBox="1"/>
          <p:nvPr/>
        </p:nvSpPr>
        <p:spPr>
          <a:xfrm>
            <a:off x="228600" y="3810000"/>
            <a:ext cx="2819400" cy="381000"/>
          </a:xfrm>
          <a:prstGeom prst="rect">
            <a:avLst/>
          </a:prstGeom>
          <a:noFill/>
        </p:spPr>
        <p:txBody>
          <a:bodyPr wrap="square" rtlCol="0">
            <a:spAutoFit/>
          </a:bodyPr>
          <a:lstStyle/>
          <a:p>
            <a:r>
              <a:rPr lang="en-US" dirty="0" smtClean="0"/>
              <a:t>Ensuing 2 Theorems:</a:t>
            </a:r>
            <a:endParaRPr lang="en-US" dirty="0"/>
          </a:p>
        </p:txBody>
      </p:sp>
      <p:graphicFrame>
        <p:nvGraphicFramePr>
          <p:cNvPr id="22" name="Object 21"/>
          <p:cNvGraphicFramePr>
            <a:graphicFrameLocks noChangeAspect="1"/>
          </p:cNvGraphicFramePr>
          <p:nvPr/>
        </p:nvGraphicFramePr>
        <p:xfrm>
          <a:off x="5867400" y="4800600"/>
          <a:ext cx="749300" cy="201612"/>
        </p:xfrm>
        <a:graphic>
          <a:graphicData uri="http://schemas.openxmlformats.org/presentationml/2006/ole">
            <p:oleObj spid="_x0000_s24582" name="Equation" r:id="rId9" imgW="660240" imgH="177480" progId="Equation.DSMT4">
              <p:embed/>
            </p:oleObj>
          </a:graphicData>
        </a:graphic>
      </p:graphicFrame>
      <p:graphicFrame>
        <p:nvGraphicFramePr>
          <p:cNvPr id="23" name="Object 22"/>
          <p:cNvGraphicFramePr>
            <a:graphicFrameLocks noChangeAspect="1"/>
          </p:cNvGraphicFramePr>
          <p:nvPr/>
        </p:nvGraphicFramePr>
        <p:xfrm>
          <a:off x="6044637" y="5885506"/>
          <a:ext cx="503238" cy="201613"/>
        </p:xfrm>
        <a:graphic>
          <a:graphicData uri="http://schemas.openxmlformats.org/presentationml/2006/ole">
            <p:oleObj spid="_x0000_s24583" name="Equation" r:id="rId10" imgW="444240" imgH="1774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diamond(in)">
                                      <p:cBhvr>
                                        <p:cTn id="13" dur="20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ox(in)">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box(in)">
                                      <p:cBhvr>
                                        <p:cTn id="2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dirty="0" smtClean="0">
                <a:solidFill>
                  <a:srgbClr val="0000FF"/>
                </a:solidFill>
                <a:latin typeface="Arial" pitchFamily="34" charset="0"/>
                <a:cs typeface="Arial" pitchFamily="34" charset="0"/>
              </a:rPr>
              <a:t>Max and Min Free Energies: “classical” E.E. and V.E. theorems</a:t>
            </a:r>
            <a:endParaRPr lang="en-US" sz="3600" dirty="0"/>
          </a:p>
        </p:txBody>
      </p:sp>
      <p:sp>
        <p:nvSpPr>
          <p:cNvPr id="5" name="Slide Number Placeholder 3"/>
          <p:cNvSpPr>
            <a:spLocks noGrp="1"/>
          </p:cNvSpPr>
          <p:nvPr>
            <p:ph type="sldNum" sz="quarter" idx="12"/>
          </p:nvPr>
        </p:nvSpPr>
        <p:spPr/>
        <p:txBody>
          <a:bodyPr/>
          <a:lstStyle/>
          <a:p>
            <a:fld id="{C98443E3-C945-4839-AEEF-54D3C476AC22}" type="slidenum">
              <a:rPr lang="en-US"/>
              <a:pPr/>
              <a:t>14</a:t>
            </a:fld>
            <a:endParaRPr lang="en-US"/>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pic>
        <p:nvPicPr>
          <p:cNvPr id="10" name="Picture 9" descr="osa_logo.jpg"/>
          <p:cNvPicPr>
            <a:picLocks noChangeAspect="1"/>
          </p:cNvPicPr>
          <p:nvPr/>
        </p:nvPicPr>
        <p:blipFill>
          <a:blip r:embed="rId4"/>
          <a:stretch>
            <a:fillRect/>
          </a:stretch>
        </p:blipFill>
        <p:spPr>
          <a:xfrm>
            <a:off x="4624" y="6188364"/>
            <a:ext cx="1638300" cy="660400"/>
          </a:xfrm>
          <a:prstGeom prst="rect">
            <a:avLst/>
          </a:prstGeom>
        </p:spPr>
      </p:pic>
      <p:graphicFrame>
        <p:nvGraphicFramePr>
          <p:cNvPr id="16" name="Object 15"/>
          <p:cNvGraphicFramePr>
            <a:graphicFrameLocks noChangeAspect="1"/>
          </p:cNvGraphicFramePr>
          <p:nvPr/>
        </p:nvGraphicFramePr>
        <p:xfrm>
          <a:off x="1087967" y="4825373"/>
          <a:ext cx="6346825" cy="609600"/>
        </p:xfrm>
        <a:graphic>
          <a:graphicData uri="http://schemas.openxmlformats.org/presentationml/2006/ole">
            <p:oleObj spid="_x0000_s25604" name="Equation" r:id="rId5" imgW="4902120" imgH="469800" progId="Equation.DSMT4">
              <p:embed/>
            </p:oleObj>
          </a:graphicData>
        </a:graphic>
      </p:graphicFrame>
      <p:sp>
        <p:nvSpPr>
          <p:cNvPr id="20" name="TextBox 19"/>
          <p:cNvSpPr txBox="1"/>
          <p:nvPr/>
        </p:nvSpPr>
        <p:spPr>
          <a:xfrm>
            <a:off x="228600" y="1604904"/>
            <a:ext cx="2819400" cy="369332"/>
          </a:xfrm>
          <a:prstGeom prst="rect">
            <a:avLst/>
          </a:prstGeom>
          <a:noFill/>
        </p:spPr>
        <p:txBody>
          <a:bodyPr wrap="square" rtlCol="0">
            <a:spAutoFit/>
          </a:bodyPr>
          <a:lstStyle/>
          <a:p>
            <a:r>
              <a:rPr lang="en-US" dirty="0" smtClean="0"/>
              <a:t>2 Notions of loss:</a:t>
            </a:r>
            <a:endParaRPr lang="en-US" dirty="0"/>
          </a:p>
        </p:txBody>
      </p:sp>
      <p:sp>
        <p:nvSpPr>
          <p:cNvPr id="21" name="TextBox 20"/>
          <p:cNvSpPr txBox="1"/>
          <p:nvPr/>
        </p:nvSpPr>
        <p:spPr>
          <a:xfrm>
            <a:off x="228600" y="3810000"/>
            <a:ext cx="2819400" cy="381000"/>
          </a:xfrm>
          <a:prstGeom prst="rect">
            <a:avLst/>
          </a:prstGeom>
          <a:noFill/>
        </p:spPr>
        <p:txBody>
          <a:bodyPr wrap="square" rtlCol="0">
            <a:spAutoFit/>
          </a:bodyPr>
          <a:lstStyle/>
          <a:p>
            <a:r>
              <a:rPr lang="en-US" dirty="0" smtClean="0"/>
              <a:t>3rd Theorem:</a:t>
            </a:r>
            <a:endParaRPr lang="en-US" dirty="0"/>
          </a:p>
        </p:txBody>
      </p:sp>
      <p:graphicFrame>
        <p:nvGraphicFramePr>
          <p:cNvPr id="22" name="Object 21"/>
          <p:cNvGraphicFramePr>
            <a:graphicFrameLocks noChangeAspect="1"/>
          </p:cNvGraphicFramePr>
          <p:nvPr/>
        </p:nvGraphicFramePr>
        <p:xfrm>
          <a:off x="2451100" y="4522788"/>
          <a:ext cx="749300" cy="201612"/>
        </p:xfrm>
        <a:graphic>
          <a:graphicData uri="http://schemas.openxmlformats.org/presentationml/2006/ole">
            <p:oleObj spid="_x0000_s25606" name="Equation" r:id="rId6" imgW="660240" imgH="177480" progId="Equation.DSMT4">
              <p:embed/>
            </p:oleObj>
          </a:graphicData>
        </a:graphic>
      </p:graphicFrame>
      <p:graphicFrame>
        <p:nvGraphicFramePr>
          <p:cNvPr id="23" name="Object 22"/>
          <p:cNvGraphicFramePr>
            <a:graphicFrameLocks noChangeAspect="1"/>
          </p:cNvGraphicFramePr>
          <p:nvPr/>
        </p:nvGraphicFramePr>
        <p:xfrm>
          <a:off x="5745162" y="4522787"/>
          <a:ext cx="503238" cy="201613"/>
        </p:xfrm>
        <a:graphic>
          <a:graphicData uri="http://schemas.openxmlformats.org/presentationml/2006/ole">
            <p:oleObj spid="_x0000_s25607" name="Equation" r:id="rId7" imgW="444240" imgH="177480" progId="Equation.DSMT4">
              <p:embed/>
            </p:oleObj>
          </a:graphicData>
        </a:graphic>
      </p:graphicFrame>
      <p:pic>
        <p:nvPicPr>
          <p:cNvPr id="15" name="Picture 14" descr="Cropped Page 7 from e043817-3.png"/>
          <p:cNvPicPr>
            <a:picLocks noChangeAspect="1"/>
          </p:cNvPicPr>
          <p:nvPr/>
        </p:nvPicPr>
        <p:blipFill>
          <a:blip r:embed="rId8"/>
          <a:stretch>
            <a:fillRect/>
          </a:stretch>
        </p:blipFill>
        <p:spPr>
          <a:xfrm>
            <a:off x="2549956" y="1443860"/>
            <a:ext cx="5867400" cy="3046345"/>
          </a:xfrm>
          <a:prstGeom prst="rect">
            <a:avLst/>
          </a:prstGeom>
        </p:spPr>
      </p:pic>
      <p:graphicFrame>
        <p:nvGraphicFramePr>
          <p:cNvPr id="25608" name="Object 12"/>
          <p:cNvGraphicFramePr>
            <a:graphicFrameLocks noChangeAspect="1"/>
          </p:cNvGraphicFramePr>
          <p:nvPr/>
        </p:nvGraphicFramePr>
        <p:xfrm>
          <a:off x="4077386" y="5410200"/>
          <a:ext cx="995363" cy="201613"/>
        </p:xfrm>
        <a:graphic>
          <a:graphicData uri="http://schemas.openxmlformats.org/presentationml/2006/ole">
            <p:oleObj spid="_x0000_s25608" name="Equation" r:id="rId9" imgW="876240" imgH="177480" progId="Equation.DSMT4">
              <p:embed/>
            </p:oleObj>
          </a:graphicData>
        </a:graphic>
      </p:graphicFrame>
      <p:graphicFrame>
        <p:nvGraphicFramePr>
          <p:cNvPr id="18" name="Object 17"/>
          <p:cNvGraphicFramePr>
            <a:graphicFrameLocks noChangeAspect="1"/>
          </p:cNvGraphicFramePr>
          <p:nvPr/>
        </p:nvGraphicFramePr>
        <p:xfrm>
          <a:off x="2762054" y="5685935"/>
          <a:ext cx="3830638" cy="593725"/>
        </p:xfrm>
        <a:graphic>
          <a:graphicData uri="http://schemas.openxmlformats.org/presentationml/2006/ole">
            <p:oleObj spid="_x0000_s25609" name="Equation" r:id="rId10" imgW="2946240" imgH="4572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5608"/>
                                        </p:tgtEl>
                                        <p:attrNameLst>
                                          <p:attrName>style.visibility</p:attrName>
                                        </p:attrNameLst>
                                      </p:cBhvr>
                                      <p:to>
                                        <p:strVal val="visible"/>
                                      </p:to>
                                    </p:set>
                                    <p:anim calcmode="lin" valueType="num">
                                      <p:cBhvr additive="base">
                                        <p:cTn id="12" dur="500" fill="hold"/>
                                        <p:tgtEl>
                                          <p:spTgt spid="25608"/>
                                        </p:tgtEl>
                                        <p:attrNameLst>
                                          <p:attrName>ppt_x</p:attrName>
                                        </p:attrNameLst>
                                      </p:cBhvr>
                                      <p:tavLst>
                                        <p:tav tm="0">
                                          <p:val>
                                            <p:strVal val="#ppt_x"/>
                                          </p:val>
                                        </p:tav>
                                        <p:tav tm="100000">
                                          <p:val>
                                            <p:strVal val="#ppt_x"/>
                                          </p:val>
                                        </p:tav>
                                      </p:tavLst>
                                    </p:anim>
                                    <p:anim calcmode="lin" valueType="num">
                                      <p:cBhvr additive="base">
                                        <p:cTn id="13" dur="500" fill="hold"/>
                                        <p:tgtEl>
                                          <p:spTgt spid="256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solidFill>
                  <a:srgbClr val="0000FF"/>
                </a:solidFill>
                <a:latin typeface="Arial" pitchFamily="34" charset="0"/>
                <a:cs typeface="Arial" pitchFamily="34" charset="0"/>
              </a:rPr>
              <a:t>Fast/Slow Light Mixture: Analysis by Max and Min Free Energies</a:t>
            </a:r>
            <a:endParaRPr lang="en-US" dirty="0"/>
          </a:p>
        </p:txBody>
      </p:sp>
      <p:sp>
        <p:nvSpPr>
          <p:cNvPr id="5" name="Slide Number Placeholder 3"/>
          <p:cNvSpPr>
            <a:spLocks noGrp="1"/>
          </p:cNvSpPr>
          <p:nvPr>
            <p:ph type="sldNum" sz="quarter" idx="12"/>
          </p:nvPr>
        </p:nvSpPr>
        <p:spPr/>
        <p:txBody>
          <a:bodyPr/>
          <a:lstStyle/>
          <a:p>
            <a:fld id="{C98443E3-C945-4839-AEEF-54D3C476AC22}" type="slidenum">
              <a:rPr lang="en-US"/>
              <a:pPr/>
              <a:t>15</a:t>
            </a:fld>
            <a:endParaRPr lang="en-US"/>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pic>
        <p:nvPicPr>
          <p:cNvPr id="4" name="Picture 3" descr="osa_logo.jpg"/>
          <p:cNvPicPr>
            <a:picLocks noChangeAspect="1"/>
          </p:cNvPicPr>
          <p:nvPr/>
        </p:nvPicPr>
        <p:blipFill>
          <a:blip r:embed="rId4"/>
          <a:stretch>
            <a:fillRect/>
          </a:stretch>
        </p:blipFill>
        <p:spPr>
          <a:xfrm>
            <a:off x="4624" y="6188364"/>
            <a:ext cx="1638300" cy="660400"/>
          </a:xfrm>
          <a:prstGeom prst="rect">
            <a:avLst/>
          </a:prstGeom>
        </p:spPr>
      </p:pic>
      <p:pic>
        <p:nvPicPr>
          <p:cNvPr id="11" name="Picture 10" descr="cropped Page 8 from e043817 picture.png"/>
          <p:cNvPicPr>
            <a:picLocks noChangeAspect="1"/>
          </p:cNvPicPr>
          <p:nvPr/>
        </p:nvPicPr>
        <p:blipFill>
          <a:blip r:embed="rId5"/>
          <a:stretch>
            <a:fillRect/>
          </a:stretch>
        </p:blipFill>
        <p:spPr>
          <a:xfrm>
            <a:off x="7552" y="1676400"/>
            <a:ext cx="3492719" cy="4102269"/>
          </a:xfrm>
          <a:prstGeom prst="rect">
            <a:avLst/>
          </a:prstGeom>
        </p:spPr>
      </p:pic>
      <p:pic>
        <p:nvPicPr>
          <p:cNvPr id="10" name="Picture 9" descr="Cropped Page 9 from e043817-2.png"/>
          <p:cNvPicPr>
            <a:picLocks noChangeAspect="1"/>
          </p:cNvPicPr>
          <p:nvPr/>
        </p:nvPicPr>
        <p:blipFill>
          <a:blip r:embed="rId6"/>
          <a:stretch>
            <a:fillRect/>
          </a:stretch>
        </p:blipFill>
        <p:spPr>
          <a:xfrm>
            <a:off x="2561484" y="1791087"/>
            <a:ext cx="6582516" cy="381000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solidFill>
                  <a:srgbClr val="0000FF"/>
                </a:solidFill>
              </a:rPr>
              <a:t>Time-Reversal and the Effective Susceptibilities: Simplest Examples</a:t>
            </a:r>
            <a:endParaRPr lang="en-US" dirty="0">
              <a:solidFill>
                <a:srgbClr val="0000FF"/>
              </a:solidFill>
            </a:endParaRPr>
          </a:p>
        </p:txBody>
      </p:sp>
      <p:sp>
        <p:nvSpPr>
          <p:cNvPr id="5" name="Slide Number Placeholder 3"/>
          <p:cNvSpPr>
            <a:spLocks noGrp="1"/>
          </p:cNvSpPr>
          <p:nvPr>
            <p:ph type="sldNum" sz="quarter" idx="12"/>
          </p:nvPr>
        </p:nvSpPr>
        <p:spPr/>
        <p:txBody>
          <a:bodyPr/>
          <a:lstStyle/>
          <a:p>
            <a:fld id="{C98443E3-C945-4839-AEEF-54D3C476AC22}" type="slidenum">
              <a:rPr lang="en-US"/>
              <a:pPr/>
              <a:t>16</a:t>
            </a:fld>
            <a:endParaRPr lang="en-US" dirty="0"/>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pic>
        <p:nvPicPr>
          <p:cNvPr id="4" name="Picture 3" descr="osa_logo.jpg"/>
          <p:cNvPicPr>
            <a:picLocks noChangeAspect="1"/>
          </p:cNvPicPr>
          <p:nvPr/>
        </p:nvPicPr>
        <p:blipFill>
          <a:blip r:embed="rId4"/>
          <a:stretch>
            <a:fillRect/>
          </a:stretch>
        </p:blipFill>
        <p:spPr>
          <a:xfrm>
            <a:off x="4624" y="6188364"/>
            <a:ext cx="1638300" cy="660400"/>
          </a:xfrm>
          <a:prstGeom prst="rect">
            <a:avLst/>
          </a:prstGeom>
        </p:spPr>
      </p:pic>
      <p:sp>
        <p:nvSpPr>
          <p:cNvPr id="8" name="TextBox 7"/>
          <p:cNvSpPr txBox="1"/>
          <p:nvPr/>
        </p:nvSpPr>
        <p:spPr>
          <a:xfrm>
            <a:off x="1600200" y="6243935"/>
            <a:ext cx="6248400" cy="461665"/>
          </a:xfrm>
          <a:prstGeom prst="rect">
            <a:avLst/>
          </a:prstGeom>
          <a:noFill/>
        </p:spPr>
        <p:txBody>
          <a:bodyPr wrap="square" rtlCol="0">
            <a:spAutoFit/>
          </a:bodyPr>
          <a:lstStyle/>
          <a:p>
            <a:r>
              <a:rPr lang="en-US" sz="1200" dirty="0" smtClean="0"/>
              <a:t>S. G., John Corson and Chris </a:t>
            </a:r>
            <a:r>
              <a:rPr lang="en-US" sz="1200" dirty="0" err="1" smtClean="0"/>
              <a:t>Verhaaren</a:t>
            </a:r>
            <a:r>
              <a:rPr lang="en-US" sz="1200" dirty="0" smtClean="0"/>
              <a:t> “Dispersive dielectrics and time reversal: Free energies, orthogonal spectra, and parity in dissipative media,” Phys. Rev. E 82, 011115 (2010).</a:t>
            </a:r>
            <a:endParaRPr lang="en-US" sz="1200" dirty="0"/>
          </a:p>
        </p:txBody>
      </p:sp>
      <p:graphicFrame>
        <p:nvGraphicFramePr>
          <p:cNvPr id="9" name="Object 8"/>
          <p:cNvGraphicFramePr>
            <a:graphicFrameLocks noChangeAspect="1"/>
          </p:cNvGraphicFramePr>
          <p:nvPr/>
        </p:nvGraphicFramePr>
        <p:xfrm>
          <a:off x="230188" y="1600200"/>
          <a:ext cx="8858250" cy="1781175"/>
        </p:xfrm>
        <a:graphic>
          <a:graphicData uri="http://schemas.openxmlformats.org/presentationml/2006/ole">
            <p:oleObj spid="_x0000_s26626" name="Equation" r:id="rId5" imgW="7823160" imgH="1574640" progId="Equation.DSMT4">
              <p:embed/>
            </p:oleObj>
          </a:graphicData>
        </a:graphic>
      </p:graphicFrame>
      <p:graphicFrame>
        <p:nvGraphicFramePr>
          <p:cNvPr id="10" name="Object 9"/>
          <p:cNvGraphicFramePr>
            <a:graphicFrameLocks noChangeAspect="1"/>
          </p:cNvGraphicFramePr>
          <p:nvPr/>
        </p:nvGraphicFramePr>
        <p:xfrm>
          <a:off x="1590675" y="3429000"/>
          <a:ext cx="6008688" cy="1360487"/>
        </p:xfrm>
        <a:graphic>
          <a:graphicData uri="http://schemas.openxmlformats.org/presentationml/2006/ole">
            <p:oleObj spid="_x0000_s26627" name="Equation" r:id="rId6" imgW="5321160" imgH="1206360" progId="Equation.DSMT4">
              <p:embed/>
            </p:oleObj>
          </a:graphicData>
        </a:graphic>
      </p:graphicFrame>
      <p:graphicFrame>
        <p:nvGraphicFramePr>
          <p:cNvPr id="11" name="Object 10"/>
          <p:cNvGraphicFramePr>
            <a:graphicFrameLocks noChangeAspect="1"/>
          </p:cNvGraphicFramePr>
          <p:nvPr/>
        </p:nvGraphicFramePr>
        <p:xfrm>
          <a:off x="1516063" y="4618037"/>
          <a:ext cx="6091237" cy="1401763"/>
        </p:xfrm>
        <a:graphic>
          <a:graphicData uri="http://schemas.openxmlformats.org/presentationml/2006/ole">
            <p:oleObj spid="_x0000_s26628" name="Equation" r:id="rId7" imgW="5397480" imgH="1244520" progId="Equation.DSMT4">
              <p:embed/>
            </p:oleObj>
          </a:graphicData>
        </a:graphic>
      </p:graphicFrame>
      <p:graphicFrame>
        <p:nvGraphicFramePr>
          <p:cNvPr id="12" name="Object 11"/>
          <p:cNvGraphicFramePr>
            <a:graphicFrameLocks noChangeAspect="1"/>
          </p:cNvGraphicFramePr>
          <p:nvPr/>
        </p:nvGraphicFramePr>
        <p:xfrm>
          <a:off x="685800" y="4114800"/>
          <a:ext cx="749300" cy="201613"/>
        </p:xfrm>
        <a:graphic>
          <a:graphicData uri="http://schemas.openxmlformats.org/presentationml/2006/ole">
            <p:oleObj spid="_x0000_s26629" name="Equation" r:id="rId8" imgW="660240" imgH="177480" progId="Equation.DSMT4">
              <p:embed/>
            </p:oleObj>
          </a:graphicData>
        </a:graphic>
      </p:graphicFrame>
      <p:graphicFrame>
        <p:nvGraphicFramePr>
          <p:cNvPr id="13" name="Object 12"/>
          <p:cNvGraphicFramePr>
            <a:graphicFrameLocks noChangeAspect="1"/>
          </p:cNvGraphicFramePr>
          <p:nvPr/>
        </p:nvGraphicFramePr>
        <p:xfrm>
          <a:off x="792162" y="5105400"/>
          <a:ext cx="503238" cy="201613"/>
        </p:xfrm>
        <a:graphic>
          <a:graphicData uri="http://schemas.openxmlformats.org/presentationml/2006/ole">
            <p:oleObj spid="_x0000_s26630" name="Equation" r:id="rId9" imgW="444240" imgH="17748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solidFill>
                  <a:srgbClr val="0000FF"/>
                </a:solidFill>
              </a:rPr>
              <a:t>Time-Reversal and the Effective Susceptibilities: Simple Example</a:t>
            </a:r>
            <a:endParaRPr lang="en-US" dirty="0">
              <a:solidFill>
                <a:srgbClr val="0000FF"/>
              </a:solidFill>
            </a:endParaRPr>
          </a:p>
        </p:txBody>
      </p:sp>
      <p:sp>
        <p:nvSpPr>
          <p:cNvPr id="5" name="Slide Number Placeholder 3"/>
          <p:cNvSpPr>
            <a:spLocks noGrp="1"/>
          </p:cNvSpPr>
          <p:nvPr>
            <p:ph type="sldNum" sz="quarter" idx="12"/>
          </p:nvPr>
        </p:nvSpPr>
        <p:spPr/>
        <p:txBody>
          <a:bodyPr/>
          <a:lstStyle/>
          <a:p>
            <a:fld id="{C98443E3-C945-4839-AEEF-54D3C476AC22}" type="slidenum">
              <a:rPr lang="en-US"/>
              <a:pPr/>
              <a:t>17</a:t>
            </a:fld>
            <a:endParaRPr lang="en-US" dirty="0"/>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pic>
        <p:nvPicPr>
          <p:cNvPr id="4" name="Picture 3" descr="osa_logo.jpg"/>
          <p:cNvPicPr>
            <a:picLocks noChangeAspect="1"/>
          </p:cNvPicPr>
          <p:nvPr/>
        </p:nvPicPr>
        <p:blipFill>
          <a:blip r:embed="rId4"/>
          <a:stretch>
            <a:fillRect/>
          </a:stretch>
        </p:blipFill>
        <p:spPr>
          <a:xfrm>
            <a:off x="4624" y="6188364"/>
            <a:ext cx="1638300" cy="660400"/>
          </a:xfrm>
          <a:prstGeom prst="rect">
            <a:avLst/>
          </a:prstGeom>
        </p:spPr>
      </p:pic>
      <p:sp>
        <p:nvSpPr>
          <p:cNvPr id="8" name="TextBox 7"/>
          <p:cNvSpPr txBox="1"/>
          <p:nvPr/>
        </p:nvSpPr>
        <p:spPr>
          <a:xfrm>
            <a:off x="1600200" y="6243935"/>
            <a:ext cx="6248400" cy="461665"/>
          </a:xfrm>
          <a:prstGeom prst="rect">
            <a:avLst/>
          </a:prstGeom>
          <a:noFill/>
        </p:spPr>
        <p:txBody>
          <a:bodyPr wrap="square" rtlCol="0">
            <a:spAutoFit/>
          </a:bodyPr>
          <a:lstStyle/>
          <a:p>
            <a:r>
              <a:rPr lang="en-US" sz="1200" dirty="0" smtClean="0"/>
              <a:t>S. G., John Corson and Chris </a:t>
            </a:r>
            <a:r>
              <a:rPr lang="en-US" sz="1200" dirty="0" err="1" smtClean="0"/>
              <a:t>Verhaaren</a:t>
            </a:r>
            <a:r>
              <a:rPr lang="en-US" sz="1200" dirty="0" smtClean="0"/>
              <a:t> “Dispersive dielectrics and time reversal: Free energies, orthogonal spectra, and parity in dissipative media,” Phys. Rev. E 82, 011115 (2010).</a:t>
            </a:r>
            <a:endParaRPr lang="en-US" sz="1200" dirty="0"/>
          </a:p>
        </p:txBody>
      </p:sp>
      <p:graphicFrame>
        <p:nvGraphicFramePr>
          <p:cNvPr id="9" name="Object 8"/>
          <p:cNvGraphicFramePr>
            <a:graphicFrameLocks noChangeAspect="1"/>
          </p:cNvGraphicFramePr>
          <p:nvPr/>
        </p:nvGraphicFramePr>
        <p:xfrm>
          <a:off x="373063" y="1901825"/>
          <a:ext cx="8572500" cy="1179513"/>
        </p:xfrm>
        <a:graphic>
          <a:graphicData uri="http://schemas.openxmlformats.org/presentationml/2006/ole">
            <p:oleObj spid="_x0000_s27650" name="Equation" r:id="rId5" imgW="7569000" imgH="1041120" progId="Equation.DSMT4">
              <p:embed/>
            </p:oleObj>
          </a:graphicData>
        </a:graphic>
      </p:graphicFrame>
      <p:graphicFrame>
        <p:nvGraphicFramePr>
          <p:cNvPr id="10" name="Object 9"/>
          <p:cNvGraphicFramePr>
            <a:graphicFrameLocks noChangeAspect="1"/>
          </p:cNvGraphicFramePr>
          <p:nvPr/>
        </p:nvGraphicFramePr>
        <p:xfrm>
          <a:off x="990600" y="3132137"/>
          <a:ext cx="7140575" cy="1287463"/>
        </p:xfrm>
        <a:graphic>
          <a:graphicData uri="http://schemas.openxmlformats.org/presentationml/2006/ole">
            <p:oleObj spid="_x0000_s27651" name="Equation" r:id="rId6" imgW="6324480" imgH="1143000" progId="Equation.DSMT4">
              <p:embed/>
            </p:oleObj>
          </a:graphicData>
        </a:graphic>
      </p:graphicFrame>
      <p:graphicFrame>
        <p:nvGraphicFramePr>
          <p:cNvPr id="11" name="Object 10"/>
          <p:cNvGraphicFramePr>
            <a:graphicFrameLocks noChangeAspect="1"/>
          </p:cNvGraphicFramePr>
          <p:nvPr/>
        </p:nvGraphicFramePr>
        <p:xfrm>
          <a:off x="990600" y="4419600"/>
          <a:ext cx="7138987" cy="1758950"/>
        </p:xfrm>
        <a:graphic>
          <a:graphicData uri="http://schemas.openxmlformats.org/presentationml/2006/ole">
            <p:oleObj spid="_x0000_s27652" name="Equation" r:id="rId7" imgW="6324480" imgH="1562040" progId="Equation.DSMT4">
              <p:embed/>
            </p:oleObj>
          </a:graphicData>
        </a:graphic>
      </p:graphicFrame>
      <p:graphicFrame>
        <p:nvGraphicFramePr>
          <p:cNvPr id="12" name="Object 11"/>
          <p:cNvGraphicFramePr>
            <a:graphicFrameLocks noChangeAspect="1"/>
          </p:cNvGraphicFramePr>
          <p:nvPr/>
        </p:nvGraphicFramePr>
        <p:xfrm>
          <a:off x="152400" y="3505200"/>
          <a:ext cx="749300" cy="201613"/>
        </p:xfrm>
        <a:graphic>
          <a:graphicData uri="http://schemas.openxmlformats.org/presentationml/2006/ole">
            <p:oleObj spid="_x0000_s27653" name="Equation" r:id="rId8" imgW="660240" imgH="177480" progId="Equation.DSMT4">
              <p:embed/>
            </p:oleObj>
          </a:graphicData>
        </a:graphic>
      </p:graphicFrame>
      <p:graphicFrame>
        <p:nvGraphicFramePr>
          <p:cNvPr id="13" name="Object 12"/>
          <p:cNvGraphicFramePr>
            <a:graphicFrameLocks noChangeAspect="1"/>
          </p:cNvGraphicFramePr>
          <p:nvPr/>
        </p:nvGraphicFramePr>
        <p:xfrm>
          <a:off x="228600" y="5105400"/>
          <a:ext cx="503238" cy="201613"/>
        </p:xfrm>
        <a:graphic>
          <a:graphicData uri="http://schemas.openxmlformats.org/presentationml/2006/ole">
            <p:oleObj spid="_x0000_s27654" name="Equation" r:id="rId9" imgW="444240" imgH="177480" progId="Equation.DSMT4">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solidFill>
                  <a:srgbClr val="0000FF"/>
                </a:solidFill>
              </a:rPr>
              <a:t>Time-Reversal and the Effective Susceptibilities: Simple Example</a:t>
            </a:r>
            <a:endParaRPr lang="en-US" dirty="0">
              <a:solidFill>
                <a:srgbClr val="0000FF"/>
              </a:solidFill>
            </a:endParaRPr>
          </a:p>
        </p:txBody>
      </p:sp>
      <p:sp>
        <p:nvSpPr>
          <p:cNvPr id="5" name="Slide Number Placeholder 3"/>
          <p:cNvSpPr>
            <a:spLocks noGrp="1"/>
          </p:cNvSpPr>
          <p:nvPr>
            <p:ph type="sldNum" sz="quarter" idx="12"/>
          </p:nvPr>
        </p:nvSpPr>
        <p:spPr/>
        <p:txBody>
          <a:bodyPr/>
          <a:lstStyle/>
          <a:p>
            <a:fld id="{C98443E3-C945-4839-AEEF-54D3C476AC22}" type="slidenum">
              <a:rPr lang="en-US"/>
              <a:pPr/>
              <a:t>18</a:t>
            </a:fld>
            <a:endParaRPr lang="en-US" dirty="0"/>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pic>
        <p:nvPicPr>
          <p:cNvPr id="4" name="Picture 3" descr="osa_logo.jpg"/>
          <p:cNvPicPr>
            <a:picLocks noChangeAspect="1"/>
          </p:cNvPicPr>
          <p:nvPr/>
        </p:nvPicPr>
        <p:blipFill>
          <a:blip r:embed="rId4"/>
          <a:stretch>
            <a:fillRect/>
          </a:stretch>
        </p:blipFill>
        <p:spPr>
          <a:xfrm>
            <a:off x="4624" y="6188364"/>
            <a:ext cx="1638300" cy="660400"/>
          </a:xfrm>
          <a:prstGeom prst="rect">
            <a:avLst/>
          </a:prstGeom>
        </p:spPr>
      </p:pic>
      <p:sp>
        <p:nvSpPr>
          <p:cNvPr id="8" name="TextBox 7"/>
          <p:cNvSpPr txBox="1"/>
          <p:nvPr/>
        </p:nvSpPr>
        <p:spPr>
          <a:xfrm>
            <a:off x="1600200" y="6243935"/>
            <a:ext cx="6248400" cy="461665"/>
          </a:xfrm>
          <a:prstGeom prst="rect">
            <a:avLst/>
          </a:prstGeom>
          <a:noFill/>
        </p:spPr>
        <p:txBody>
          <a:bodyPr wrap="square" rtlCol="0">
            <a:spAutoFit/>
          </a:bodyPr>
          <a:lstStyle/>
          <a:p>
            <a:r>
              <a:rPr lang="en-US" sz="1200" dirty="0" smtClean="0"/>
              <a:t>S. G., John Corson and Chris </a:t>
            </a:r>
            <a:r>
              <a:rPr lang="en-US" sz="1200" dirty="0" err="1" smtClean="0"/>
              <a:t>Verhaaren</a:t>
            </a:r>
            <a:r>
              <a:rPr lang="en-US" sz="1200" dirty="0" smtClean="0"/>
              <a:t> “Dispersive dielectrics and time reversal: Free energies, orthogonal spectra, and parity in dissipative media,” Phys. Rev. E 82, 011115 (2010).</a:t>
            </a:r>
            <a:endParaRPr lang="en-US" sz="1200" dirty="0"/>
          </a:p>
        </p:txBody>
      </p:sp>
      <p:graphicFrame>
        <p:nvGraphicFramePr>
          <p:cNvPr id="9" name="Object 8"/>
          <p:cNvGraphicFramePr>
            <a:graphicFrameLocks noChangeAspect="1"/>
          </p:cNvGraphicFramePr>
          <p:nvPr/>
        </p:nvGraphicFramePr>
        <p:xfrm>
          <a:off x="373063" y="1752600"/>
          <a:ext cx="8572500" cy="1179513"/>
        </p:xfrm>
        <a:graphic>
          <a:graphicData uri="http://schemas.openxmlformats.org/presentationml/2006/ole">
            <p:oleObj spid="_x0000_s28674" name="Equation" r:id="rId5" imgW="7569000" imgH="1041120" progId="Equation.DSMT4">
              <p:embed/>
            </p:oleObj>
          </a:graphicData>
        </a:graphic>
      </p:graphicFrame>
      <p:graphicFrame>
        <p:nvGraphicFramePr>
          <p:cNvPr id="12" name="Object 11"/>
          <p:cNvGraphicFramePr>
            <a:graphicFrameLocks noChangeAspect="1"/>
          </p:cNvGraphicFramePr>
          <p:nvPr/>
        </p:nvGraphicFramePr>
        <p:xfrm>
          <a:off x="152400" y="3505200"/>
          <a:ext cx="749300" cy="201613"/>
        </p:xfrm>
        <a:graphic>
          <a:graphicData uri="http://schemas.openxmlformats.org/presentationml/2006/ole">
            <p:oleObj spid="_x0000_s28677" name="Equation" r:id="rId6" imgW="660240" imgH="177480" progId="Equation.DSMT4">
              <p:embed/>
            </p:oleObj>
          </a:graphicData>
        </a:graphic>
      </p:graphicFrame>
      <p:graphicFrame>
        <p:nvGraphicFramePr>
          <p:cNvPr id="13" name="Object 12"/>
          <p:cNvGraphicFramePr>
            <a:graphicFrameLocks noChangeAspect="1"/>
          </p:cNvGraphicFramePr>
          <p:nvPr/>
        </p:nvGraphicFramePr>
        <p:xfrm>
          <a:off x="228600" y="5105400"/>
          <a:ext cx="503238" cy="201613"/>
        </p:xfrm>
        <a:graphic>
          <a:graphicData uri="http://schemas.openxmlformats.org/presentationml/2006/ole">
            <p:oleObj spid="_x0000_s28678" name="Equation" r:id="rId7" imgW="444240" imgH="177480" progId="Equation.DSMT4">
              <p:embed/>
            </p:oleObj>
          </a:graphicData>
        </a:graphic>
      </p:graphicFrame>
      <p:pic>
        <p:nvPicPr>
          <p:cNvPr id="14" name="Picture 13" descr="Three Susceptibilities ex1.png"/>
          <p:cNvPicPr>
            <a:picLocks noChangeAspect="1"/>
          </p:cNvPicPr>
          <p:nvPr/>
        </p:nvPicPr>
        <p:blipFill>
          <a:blip r:embed="rId8"/>
          <a:stretch>
            <a:fillRect/>
          </a:stretch>
        </p:blipFill>
        <p:spPr>
          <a:xfrm>
            <a:off x="990600" y="3048000"/>
            <a:ext cx="4056388" cy="2529921"/>
          </a:xfrm>
          <a:prstGeom prst="rect">
            <a:avLst/>
          </a:prstGeom>
        </p:spPr>
      </p:pic>
      <p:pic>
        <p:nvPicPr>
          <p:cNvPr id="15" name="Picture 14" descr="Three Susceptibilities ex1 tails.png"/>
          <p:cNvPicPr>
            <a:picLocks noChangeAspect="1"/>
          </p:cNvPicPr>
          <p:nvPr/>
        </p:nvPicPr>
        <p:blipFill>
          <a:blip r:embed="rId9"/>
          <a:stretch>
            <a:fillRect/>
          </a:stretch>
        </p:blipFill>
        <p:spPr>
          <a:xfrm>
            <a:off x="5093690" y="3048000"/>
            <a:ext cx="3974110" cy="2520312"/>
          </a:xfrm>
          <a:prstGeom prst="rect">
            <a:avLst/>
          </a:prstGeom>
        </p:spPr>
      </p:pic>
      <p:graphicFrame>
        <p:nvGraphicFramePr>
          <p:cNvPr id="16" name="Object 15"/>
          <p:cNvGraphicFramePr>
            <a:graphicFrameLocks noChangeAspect="1"/>
          </p:cNvGraphicFramePr>
          <p:nvPr/>
        </p:nvGraphicFramePr>
        <p:xfrm>
          <a:off x="990600" y="5638800"/>
          <a:ext cx="2239963" cy="531813"/>
        </p:xfrm>
        <a:graphic>
          <a:graphicData uri="http://schemas.openxmlformats.org/presentationml/2006/ole">
            <p:oleObj spid="_x0000_s28679" name="Equation" r:id="rId10" imgW="1981080" imgH="469800" progId="Equation.DSMT4">
              <p:embed/>
            </p:oleObj>
          </a:graphicData>
        </a:graphic>
      </p:graphicFrame>
      <p:graphicFrame>
        <p:nvGraphicFramePr>
          <p:cNvPr id="17" name="Object 16"/>
          <p:cNvGraphicFramePr>
            <a:graphicFrameLocks noChangeAspect="1"/>
          </p:cNvGraphicFramePr>
          <p:nvPr/>
        </p:nvGraphicFramePr>
        <p:xfrm>
          <a:off x="1235075" y="3505200"/>
          <a:ext cx="1050925" cy="474663"/>
        </p:xfrm>
        <a:graphic>
          <a:graphicData uri="http://schemas.openxmlformats.org/presentationml/2006/ole">
            <p:oleObj spid="_x0000_s28680" name="Equation" r:id="rId11" imgW="927000" imgH="419040" progId="Equation.DSMT4">
              <p:embed/>
            </p:oleObj>
          </a:graphicData>
        </a:graphic>
      </p:graphicFrame>
      <p:graphicFrame>
        <p:nvGraphicFramePr>
          <p:cNvPr id="18" name="Object 17"/>
          <p:cNvGraphicFramePr>
            <a:graphicFrameLocks noChangeAspect="1"/>
          </p:cNvGraphicFramePr>
          <p:nvPr/>
        </p:nvGraphicFramePr>
        <p:xfrm>
          <a:off x="1066800" y="4267200"/>
          <a:ext cx="776288" cy="474662"/>
        </p:xfrm>
        <a:graphic>
          <a:graphicData uri="http://schemas.openxmlformats.org/presentationml/2006/ole">
            <p:oleObj spid="_x0000_s28681" name="Equation" r:id="rId12" imgW="685800" imgH="419040" progId="Equation.DSMT4">
              <p:embed/>
            </p:oleObj>
          </a:graphicData>
        </a:graphic>
      </p:graphicFrame>
      <p:graphicFrame>
        <p:nvGraphicFramePr>
          <p:cNvPr id="19" name="Object 18"/>
          <p:cNvGraphicFramePr>
            <a:graphicFrameLocks noChangeAspect="1"/>
          </p:cNvGraphicFramePr>
          <p:nvPr/>
        </p:nvGraphicFramePr>
        <p:xfrm>
          <a:off x="3732546" y="3505200"/>
          <a:ext cx="1050925" cy="474662"/>
        </p:xfrm>
        <a:graphic>
          <a:graphicData uri="http://schemas.openxmlformats.org/presentationml/2006/ole">
            <p:oleObj spid="_x0000_s28682" name="Equation" r:id="rId13" imgW="927000" imgH="419040" progId="Equation.DSMT4">
              <p:embed/>
            </p:oleObj>
          </a:graphicData>
        </a:graphic>
      </p:graphicFrame>
      <p:graphicFrame>
        <p:nvGraphicFramePr>
          <p:cNvPr id="20" name="Object 19"/>
          <p:cNvGraphicFramePr>
            <a:graphicFrameLocks noChangeAspect="1"/>
          </p:cNvGraphicFramePr>
          <p:nvPr/>
        </p:nvGraphicFramePr>
        <p:xfrm>
          <a:off x="3581400" y="5638800"/>
          <a:ext cx="2293938" cy="530225"/>
        </p:xfrm>
        <a:graphic>
          <a:graphicData uri="http://schemas.openxmlformats.org/presentationml/2006/ole">
            <p:oleObj spid="_x0000_s28683" name="Equation" r:id="rId14" imgW="2031840" imgH="469800" progId="Equation.DSMT4">
              <p:embed/>
            </p:oleObj>
          </a:graphicData>
        </a:graphic>
      </p:graphicFrame>
      <p:sp>
        <p:nvSpPr>
          <p:cNvPr id="21" name="TextBox 20"/>
          <p:cNvSpPr txBox="1"/>
          <p:nvPr/>
        </p:nvSpPr>
        <p:spPr>
          <a:xfrm>
            <a:off x="4495800" y="2590800"/>
            <a:ext cx="4191000" cy="923330"/>
          </a:xfrm>
          <a:prstGeom prst="rect">
            <a:avLst/>
          </a:prstGeom>
          <a:solidFill>
            <a:schemeClr val="accent1"/>
          </a:solidFill>
        </p:spPr>
        <p:txBody>
          <a:bodyPr wrap="square" rtlCol="0">
            <a:spAutoFit/>
          </a:bodyPr>
          <a:lstStyle/>
          <a:p>
            <a:r>
              <a:rPr lang="en-US" dirty="0" smtClean="0"/>
              <a:t>The </a:t>
            </a:r>
            <a:r>
              <a:rPr lang="en-US" dirty="0" smtClean="0">
                <a:solidFill>
                  <a:srgbClr val="FF00FF"/>
                </a:solidFill>
              </a:rPr>
              <a:t>creation energy </a:t>
            </a:r>
            <a:r>
              <a:rPr lang="en-US" dirty="0" smtClean="0"/>
              <a:t>effective susceptibility is always passive for DC, active near positive resonance.</a:t>
            </a:r>
            <a:endParaRPr lang="en-US" dirty="0"/>
          </a:p>
        </p:txBody>
      </p:sp>
      <p:sp>
        <p:nvSpPr>
          <p:cNvPr id="23" name="TextBox 22"/>
          <p:cNvSpPr txBox="1"/>
          <p:nvPr/>
        </p:nvSpPr>
        <p:spPr>
          <a:xfrm>
            <a:off x="4517828" y="5299485"/>
            <a:ext cx="4191000" cy="1200329"/>
          </a:xfrm>
          <a:prstGeom prst="rect">
            <a:avLst/>
          </a:prstGeom>
          <a:solidFill>
            <a:schemeClr val="accent1"/>
          </a:solidFill>
        </p:spPr>
        <p:txBody>
          <a:bodyPr wrap="square" rtlCol="0">
            <a:spAutoFit/>
          </a:bodyPr>
          <a:lstStyle/>
          <a:p>
            <a:r>
              <a:rPr lang="en-US" dirty="0" smtClean="0"/>
              <a:t>The </a:t>
            </a:r>
            <a:r>
              <a:rPr lang="en-US" dirty="0" smtClean="0">
                <a:solidFill>
                  <a:srgbClr val="0000FF"/>
                </a:solidFill>
              </a:rPr>
              <a:t>recoverable energy</a:t>
            </a:r>
            <a:r>
              <a:rPr lang="en-US" dirty="0" smtClean="0">
                <a:solidFill>
                  <a:srgbClr val="FF00FF"/>
                </a:solidFill>
              </a:rPr>
              <a:t> </a:t>
            </a:r>
            <a:r>
              <a:rPr lang="en-US" dirty="0" smtClean="0"/>
              <a:t>effective susceptibility is here passive for DC, active “near infinity” . This may be reversed, or it may be passive for all frequencies.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76200" y="4009072"/>
            <a:ext cx="1981200" cy="1477328"/>
          </a:xfrm>
          <a:prstGeom prst="rect">
            <a:avLst/>
          </a:prstGeom>
          <a:noFill/>
        </p:spPr>
        <p:txBody>
          <a:bodyPr wrap="square" rtlCol="0">
            <a:spAutoFit/>
          </a:bodyPr>
          <a:lstStyle/>
          <a:p>
            <a:r>
              <a:rPr lang="en-US" dirty="0" smtClean="0"/>
              <a:t>Time reversal eigenvalues and their susceptibilities for</a:t>
            </a:r>
          </a:p>
          <a:p>
            <a:r>
              <a:rPr lang="en-US" dirty="0" smtClean="0"/>
              <a:t>the example :</a:t>
            </a:r>
            <a:endParaRPr lang="en-US" dirty="0"/>
          </a:p>
        </p:txBody>
      </p:sp>
      <p:sp>
        <p:nvSpPr>
          <p:cNvPr id="7" name="Title 6"/>
          <p:cNvSpPr>
            <a:spLocks noGrp="1"/>
          </p:cNvSpPr>
          <p:nvPr>
            <p:ph type="title"/>
          </p:nvPr>
        </p:nvSpPr>
        <p:spPr/>
        <p:txBody>
          <a:bodyPr>
            <a:noAutofit/>
          </a:bodyPr>
          <a:lstStyle/>
          <a:p>
            <a:r>
              <a:rPr lang="en-US" sz="3600" dirty="0" smtClean="0">
                <a:solidFill>
                  <a:srgbClr val="0000FF"/>
                </a:solidFill>
              </a:rPr>
              <a:t>Time-Reversal and “Eigen-Susceptibilities”: The Fundamental Theorem</a:t>
            </a:r>
            <a:endParaRPr lang="en-US" sz="3600" dirty="0">
              <a:solidFill>
                <a:srgbClr val="0000FF"/>
              </a:solidFill>
            </a:endParaRPr>
          </a:p>
        </p:txBody>
      </p:sp>
      <p:sp>
        <p:nvSpPr>
          <p:cNvPr id="5" name="Slide Number Placeholder 3"/>
          <p:cNvSpPr>
            <a:spLocks noGrp="1"/>
          </p:cNvSpPr>
          <p:nvPr>
            <p:ph type="sldNum" sz="quarter" idx="12"/>
          </p:nvPr>
        </p:nvSpPr>
        <p:spPr/>
        <p:txBody>
          <a:bodyPr/>
          <a:lstStyle/>
          <a:p>
            <a:fld id="{C98443E3-C945-4839-AEEF-54D3C476AC22}" type="slidenum">
              <a:rPr lang="en-US"/>
              <a:pPr/>
              <a:t>19</a:t>
            </a:fld>
            <a:endParaRPr lang="en-US" dirty="0"/>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pic>
        <p:nvPicPr>
          <p:cNvPr id="4" name="Picture 3" descr="osa_logo.jpg"/>
          <p:cNvPicPr>
            <a:picLocks noChangeAspect="1"/>
          </p:cNvPicPr>
          <p:nvPr/>
        </p:nvPicPr>
        <p:blipFill>
          <a:blip r:embed="rId4"/>
          <a:stretch>
            <a:fillRect/>
          </a:stretch>
        </p:blipFill>
        <p:spPr>
          <a:xfrm>
            <a:off x="4624" y="6188364"/>
            <a:ext cx="1638300" cy="660400"/>
          </a:xfrm>
          <a:prstGeom prst="rect">
            <a:avLst/>
          </a:prstGeom>
        </p:spPr>
      </p:pic>
      <p:sp>
        <p:nvSpPr>
          <p:cNvPr id="8" name="TextBox 7"/>
          <p:cNvSpPr txBox="1"/>
          <p:nvPr/>
        </p:nvSpPr>
        <p:spPr>
          <a:xfrm>
            <a:off x="1600200" y="6243935"/>
            <a:ext cx="6248400" cy="461665"/>
          </a:xfrm>
          <a:prstGeom prst="rect">
            <a:avLst/>
          </a:prstGeom>
          <a:noFill/>
        </p:spPr>
        <p:txBody>
          <a:bodyPr wrap="square" rtlCol="0">
            <a:spAutoFit/>
          </a:bodyPr>
          <a:lstStyle/>
          <a:p>
            <a:r>
              <a:rPr lang="en-US" sz="1200" dirty="0" smtClean="0"/>
              <a:t>S. G., John Corson and Chris </a:t>
            </a:r>
            <a:r>
              <a:rPr lang="en-US" sz="1200" dirty="0" err="1" smtClean="0"/>
              <a:t>Verhaaren</a:t>
            </a:r>
            <a:r>
              <a:rPr lang="en-US" sz="1200" dirty="0" smtClean="0"/>
              <a:t> “Dispersive dielectrics and time reversal: Free energies, orthogonal spectra, and parity in dissipative media,” Phys. Rev. E 82, 011115 (2010).</a:t>
            </a:r>
            <a:endParaRPr lang="en-US" sz="1200" dirty="0"/>
          </a:p>
        </p:txBody>
      </p:sp>
      <p:graphicFrame>
        <p:nvGraphicFramePr>
          <p:cNvPr id="16" name="Object 15"/>
          <p:cNvGraphicFramePr>
            <a:graphicFrameLocks noChangeAspect="1"/>
          </p:cNvGraphicFramePr>
          <p:nvPr/>
        </p:nvGraphicFramePr>
        <p:xfrm>
          <a:off x="2279650" y="3810000"/>
          <a:ext cx="6559550" cy="2413027"/>
        </p:xfrm>
        <a:graphic>
          <a:graphicData uri="http://schemas.openxmlformats.org/presentationml/2006/ole">
            <p:oleObj spid="_x0000_s29704" name="Equation" r:id="rId5" imgW="5384520" imgH="1981080" progId="Equation.DSMT4">
              <p:embed/>
            </p:oleObj>
          </a:graphicData>
        </a:graphic>
      </p:graphicFrame>
      <p:graphicFrame>
        <p:nvGraphicFramePr>
          <p:cNvPr id="17" name="Object 16"/>
          <p:cNvGraphicFramePr>
            <a:graphicFrameLocks noChangeAspect="1"/>
          </p:cNvGraphicFramePr>
          <p:nvPr/>
        </p:nvGraphicFramePr>
        <p:xfrm>
          <a:off x="2689225" y="1908175"/>
          <a:ext cx="4549775" cy="1657350"/>
        </p:xfrm>
        <a:graphic>
          <a:graphicData uri="http://schemas.openxmlformats.org/presentationml/2006/ole">
            <p:oleObj spid="_x0000_s29705" name="Equation" r:id="rId6" imgW="3733560" imgH="1358640" progId="Equation.DSMT4">
              <p:embed/>
            </p:oleObj>
          </a:graphicData>
        </a:graphic>
      </p:graphicFrame>
      <p:sp>
        <p:nvSpPr>
          <p:cNvPr id="18" name="TextBox 17"/>
          <p:cNvSpPr txBox="1"/>
          <p:nvPr/>
        </p:nvSpPr>
        <p:spPr>
          <a:xfrm>
            <a:off x="76200" y="2133600"/>
            <a:ext cx="1981200" cy="1200329"/>
          </a:xfrm>
          <a:prstGeom prst="rect">
            <a:avLst/>
          </a:prstGeom>
          <a:noFill/>
        </p:spPr>
        <p:txBody>
          <a:bodyPr wrap="square" rtlCol="0">
            <a:spAutoFit/>
          </a:bodyPr>
          <a:lstStyle/>
          <a:p>
            <a:r>
              <a:rPr lang="en-US" dirty="0" smtClean="0"/>
              <a:t>The Fundamental  time-reversal orthogonality theorem: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ox(i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ox(in)">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00FF"/>
                </a:solidFill>
              </a:rPr>
              <a:t>Funding—many thanks!</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	</a:t>
            </a:r>
          </a:p>
          <a:p>
            <a:pPr>
              <a:buNone/>
            </a:pPr>
            <a:endParaRPr lang="en-US" dirty="0" smtClean="0"/>
          </a:p>
          <a:p>
            <a:pPr>
              <a:buNone/>
            </a:pPr>
            <a:endParaRPr lang="en-US" dirty="0" smtClean="0"/>
          </a:p>
          <a:p>
            <a:pPr>
              <a:buNone/>
            </a:pPr>
            <a:r>
              <a:rPr lang="en-US" dirty="0" smtClean="0"/>
              <a:t>	Research facilitated by NSF Grants No. DMS-0453421 and DMS-0755422.</a:t>
            </a:r>
            <a:endParaRPr lang="en-US" dirty="0"/>
          </a:p>
        </p:txBody>
      </p:sp>
      <p:pic>
        <p:nvPicPr>
          <p:cNvPr id="4" name="Picture 3" descr="NSF logo.jpg"/>
          <p:cNvPicPr>
            <a:picLocks noChangeAspect="1"/>
          </p:cNvPicPr>
          <p:nvPr/>
        </p:nvPicPr>
        <p:blipFill>
          <a:blip r:embed="rId2"/>
          <a:stretch>
            <a:fillRect/>
          </a:stretch>
        </p:blipFill>
        <p:spPr>
          <a:xfrm>
            <a:off x="685800" y="1806026"/>
            <a:ext cx="2143125" cy="214312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rgbClr val="0000FF"/>
                </a:solidFill>
              </a:rPr>
              <a:t>Summary and To Do:</a:t>
            </a:r>
            <a:endParaRPr lang="en-US" dirty="0"/>
          </a:p>
        </p:txBody>
      </p:sp>
      <p:sp>
        <p:nvSpPr>
          <p:cNvPr id="8" name="Content Placeholder 7"/>
          <p:cNvSpPr>
            <a:spLocks noGrp="1"/>
          </p:cNvSpPr>
          <p:nvPr>
            <p:ph sz="half" idx="1"/>
          </p:nvPr>
        </p:nvSpPr>
        <p:spPr/>
        <p:txBody>
          <a:bodyPr>
            <a:noAutofit/>
          </a:bodyPr>
          <a:lstStyle/>
          <a:p>
            <a:pPr>
              <a:buNone/>
            </a:pPr>
            <a:r>
              <a:rPr lang="en-US" sz="1600" dirty="0" smtClean="0"/>
              <a:t>Excitation field=time-reversed multiple of energetically optimal de-excitation field implies…</a:t>
            </a:r>
          </a:p>
          <a:p>
            <a:pPr marL="514350" indent="-514350">
              <a:buFont typeface="+mj-lt"/>
              <a:buAutoNum type="arabicPeriod"/>
            </a:pPr>
            <a:r>
              <a:rPr lang="en-US" sz="1600" dirty="0" smtClean="0"/>
              <a:t>multiple is special</a:t>
            </a:r>
            <a:r>
              <a:rPr lang="en-US" sz="1600" b="1" i="1" dirty="0" smtClean="0"/>
              <a:t>—time reversal eigenvalues </a:t>
            </a:r>
          </a:p>
          <a:p>
            <a:pPr marL="514350" indent="-514350">
              <a:buFont typeface="+mj-lt"/>
              <a:buAutoNum type="arabicPeriod"/>
            </a:pPr>
            <a:r>
              <a:rPr lang="en-US" sz="1600" dirty="0" smtClean="0"/>
              <a:t>excitation field is itself energetically optimal</a:t>
            </a:r>
          </a:p>
          <a:p>
            <a:pPr marL="514350" indent="-514350">
              <a:buFont typeface="+mj-lt"/>
              <a:buAutoNum type="arabicPeriod"/>
            </a:pPr>
            <a:r>
              <a:rPr lang="en-US" sz="1600" dirty="0" smtClean="0"/>
              <a:t>excitations are complete in state space</a:t>
            </a:r>
          </a:p>
          <a:p>
            <a:pPr marL="514350" indent="-514350">
              <a:buFont typeface="+mj-lt"/>
              <a:buAutoNum type="arabicPeriod"/>
            </a:pPr>
            <a:r>
              <a:rPr lang="en-US" sz="1600" dirty="0" smtClean="0"/>
              <a:t>excitations are orthogonal with respect to the work function</a:t>
            </a:r>
          </a:p>
          <a:p>
            <a:pPr marL="514350" indent="-514350">
              <a:buFont typeface="+mj-lt"/>
              <a:buAutoNum type="arabicPeriod"/>
            </a:pPr>
            <a:r>
              <a:rPr lang="en-US" sz="1600" dirty="0" smtClean="0"/>
              <a:t>two excitations have even and odd parity, i.e. eigenvalues +1 and -1, corresponding to potential and kinetic energy, and other parities exist for, and only for, multi-resonance systems.</a:t>
            </a:r>
          </a:p>
          <a:p>
            <a:pPr marL="514350" indent="-514350">
              <a:buFont typeface="+mj-lt"/>
              <a:buAutoNum type="arabicPeriod"/>
            </a:pPr>
            <a:r>
              <a:rPr lang="en-US" sz="1600" dirty="0" smtClean="0"/>
              <a:t>energetic orthogonality gives rise to “orthogonal decomposition of          ”</a:t>
            </a:r>
          </a:p>
        </p:txBody>
      </p:sp>
      <p:sp>
        <p:nvSpPr>
          <p:cNvPr id="9" name="Content Placeholder 8"/>
          <p:cNvSpPr>
            <a:spLocks noGrp="1"/>
          </p:cNvSpPr>
          <p:nvPr>
            <p:ph sz="half" idx="2"/>
          </p:nvPr>
        </p:nvSpPr>
        <p:spPr/>
        <p:txBody>
          <a:bodyPr>
            <a:normAutofit/>
          </a:bodyPr>
          <a:lstStyle/>
          <a:p>
            <a:r>
              <a:rPr lang="en-US" sz="1600" dirty="0" smtClean="0"/>
              <a:t>Current eigenvalues are “spatially local”—useful only for “thin media”</a:t>
            </a:r>
          </a:p>
          <a:p>
            <a:r>
              <a:rPr lang="en-US" sz="1600" dirty="0" smtClean="0"/>
              <a:t>Compute optimal free space pulse to a) impart energy to “thick” medium most efficiently and then b) extract energy from medium most efficiently—</a:t>
            </a:r>
            <a:r>
              <a:rPr lang="en-US" sz="1600" dirty="0" err="1" smtClean="0"/>
              <a:t>spatio</a:t>
            </a:r>
            <a:r>
              <a:rPr lang="en-US" sz="1600" dirty="0" smtClean="0"/>
              <a:t>-temporal Carnot cycle</a:t>
            </a:r>
          </a:p>
          <a:p>
            <a:r>
              <a:rPr lang="en-US" sz="1600" dirty="0" smtClean="0"/>
              <a:t>Inverse problem: what resonance structure allows the above to occur for a simple, narrow-band pulse? Conjecture: likely significantly different than EIT resonance/dissipation structure. </a:t>
            </a:r>
            <a:endParaRPr lang="en-US" sz="1600" dirty="0"/>
          </a:p>
        </p:txBody>
      </p:sp>
      <p:sp>
        <p:nvSpPr>
          <p:cNvPr id="5" name="Slide Number Placeholder 3"/>
          <p:cNvSpPr>
            <a:spLocks noGrp="1"/>
          </p:cNvSpPr>
          <p:nvPr>
            <p:ph type="sldNum" sz="quarter" idx="12"/>
          </p:nvPr>
        </p:nvSpPr>
        <p:spPr/>
        <p:txBody>
          <a:bodyPr/>
          <a:lstStyle/>
          <a:p>
            <a:fld id="{C98443E3-C945-4839-AEEF-54D3C476AC22}" type="slidenum">
              <a:rPr lang="en-US"/>
              <a:pPr/>
              <a:t>20</a:t>
            </a:fld>
            <a:endParaRPr lang="en-US"/>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pic>
        <p:nvPicPr>
          <p:cNvPr id="4" name="Picture 3" descr="osa_logo.jpg"/>
          <p:cNvPicPr>
            <a:picLocks noChangeAspect="1"/>
          </p:cNvPicPr>
          <p:nvPr/>
        </p:nvPicPr>
        <p:blipFill>
          <a:blip r:embed="rId4"/>
          <a:stretch>
            <a:fillRect/>
          </a:stretch>
        </p:blipFill>
        <p:spPr>
          <a:xfrm>
            <a:off x="4624" y="6188364"/>
            <a:ext cx="1638300" cy="660400"/>
          </a:xfrm>
          <a:prstGeom prst="rect">
            <a:avLst/>
          </a:prstGeom>
        </p:spPr>
      </p:pic>
      <p:graphicFrame>
        <p:nvGraphicFramePr>
          <p:cNvPr id="10" name="Object 9"/>
          <p:cNvGraphicFramePr>
            <a:graphicFrameLocks noChangeAspect="1"/>
          </p:cNvGraphicFramePr>
          <p:nvPr/>
        </p:nvGraphicFramePr>
        <p:xfrm>
          <a:off x="3581400" y="5816600"/>
          <a:ext cx="368300" cy="203200"/>
        </p:xfrm>
        <a:graphic>
          <a:graphicData uri="http://schemas.openxmlformats.org/presentationml/2006/ole">
            <p:oleObj spid="_x0000_s30722" name="Equation" r:id="rId5" imgW="368280" imgH="203040" progId="Equation.DSMT4">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C98443E3-C945-4839-AEEF-54D3C476AC22}" type="slidenum">
              <a:rPr lang="en-US"/>
              <a:pPr/>
              <a:t>3</a:t>
            </a:fld>
            <a:endParaRPr lang="en-US"/>
          </a:p>
        </p:txBody>
      </p:sp>
      <p:pic>
        <p:nvPicPr>
          <p:cNvPr id="6" name="Picture 5" descr="BYU_logo-full.jpg"/>
          <p:cNvPicPr>
            <a:picLocks noChangeAspect="1"/>
          </p:cNvPicPr>
          <p:nvPr/>
        </p:nvPicPr>
        <p:blipFill>
          <a:blip r:embed="rId2" cstate="print"/>
          <a:stretch>
            <a:fillRect/>
          </a:stretch>
        </p:blipFill>
        <p:spPr>
          <a:xfrm>
            <a:off x="7881938" y="5595938"/>
            <a:ext cx="1262062" cy="1262062"/>
          </a:xfrm>
          <a:prstGeom prst="rect">
            <a:avLst/>
          </a:prstGeom>
        </p:spPr>
      </p:pic>
      <p:pic>
        <p:nvPicPr>
          <p:cNvPr id="4" name="Picture 3" descr="Cropped First page from e011115.png"/>
          <p:cNvPicPr>
            <a:picLocks noChangeAspect="1"/>
          </p:cNvPicPr>
          <p:nvPr/>
        </p:nvPicPr>
        <p:blipFill>
          <a:blip r:embed="rId3"/>
          <a:stretch>
            <a:fillRect/>
          </a:stretch>
        </p:blipFill>
        <p:spPr>
          <a:xfrm>
            <a:off x="152398" y="228599"/>
            <a:ext cx="7716574" cy="6404573"/>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solidFill>
                  <a:srgbClr val="0000FF"/>
                </a:solidFill>
                <a:latin typeface="Arial" pitchFamily="34" charset="0"/>
                <a:cs typeface="Arial" pitchFamily="34" charset="0"/>
              </a:rPr>
              <a:t>Optimal Control of Dielectric Media:</a:t>
            </a:r>
            <a:endParaRPr lang="en-US" sz="3200" dirty="0">
              <a:latin typeface="Arial" pitchFamily="34" charset="0"/>
              <a:cs typeface="Arial" pitchFamily="34" charset="0"/>
            </a:endParaRPr>
          </a:p>
        </p:txBody>
      </p:sp>
      <p:sp>
        <p:nvSpPr>
          <p:cNvPr id="7" name="Content Placeholder 6"/>
          <p:cNvSpPr>
            <a:spLocks noGrp="1"/>
          </p:cNvSpPr>
          <p:nvPr>
            <p:ph idx="1"/>
          </p:nvPr>
        </p:nvSpPr>
        <p:spPr/>
        <p:txBody>
          <a:bodyPr/>
          <a:lstStyle/>
          <a:p>
            <a:pPr>
              <a:buNone/>
            </a:pPr>
            <a:r>
              <a:rPr lang="en-US" dirty="0" smtClean="0"/>
              <a:t>Optimally Slow and Fast Light</a:t>
            </a:r>
          </a:p>
          <a:p>
            <a:pPr lvl="1">
              <a:buFont typeface="Wingdings" pitchFamily="2" charset="2"/>
              <a:buChar char="Ø"/>
            </a:pPr>
            <a:r>
              <a:rPr lang="en-US" dirty="0" smtClean="0">
                <a:solidFill>
                  <a:srgbClr val="0000FF"/>
                </a:solidFill>
              </a:rPr>
              <a:t>Noise reduction</a:t>
            </a:r>
          </a:p>
          <a:p>
            <a:pPr lvl="1">
              <a:buFont typeface="Wingdings" pitchFamily="2" charset="2"/>
              <a:buChar char="Ø"/>
            </a:pPr>
            <a:r>
              <a:rPr lang="en-US" dirty="0" smtClean="0">
                <a:solidFill>
                  <a:srgbClr val="0000FF"/>
                </a:solidFill>
              </a:rPr>
              <a:t>Ultra-high sensitivity interferometry</a:t>
            </a:r>
          </a:p>
          <a:p>
            <a:pPr lvl="1">
              <a:buFont typeface="Wingdings" pitchFamily="2" charset="2"/>
              <a:buChar char="Ø"/>
            </a:pPr>
            <a:r>
              <a:rPr lang="en-US" dirty="0" smtClean="0">
                <a:solidFill>
                  <a:srgbClr val="0000FF"/>
                </a:solidFill>
              </a:rPr>
              <a:t>Ultra-high speed and low power optical switching</a:t>
            </a:r>
          </a:p>
          <a:p>
            <a:pPr lvl="1">
              <a:buFont typeface="Wingdings" pitchFamily="2" charset="2"/>
              <a:buChar char="Ø"/>
            </a:pPr>
            <a:r>
              <a:rPr lang="en-US" dirty="0" smtClean="0">
                <a:solidFill>
                  <a:srgbClr val="0000FF"/>
                </a:solidFill>
              </a:rPr>
              <a:t>Network traffic management</a:t>
            </a:r>
          </a:p>
          <a:p>
            <a:pPr lvl="1">
              <a:buFont typeface="Wingdings" pitchFamily="2" charset="2"/>
              <a:buChar char="Ø"/>
            </a:pPr>
            <a:r>
              <a:rPr lang="en-US" dirty="0" smtClean="0">
                <a:solidFill>
                  <a:srgbClr val="0000FF"/>
                </a:solidFill>
              </a:rPr>
              <a:t>All things “all-optical”: buffering, synchronization, memory, signal processing</a:t>
            </a:r>
            <a:endParaRPr lang="en-US" dirty="0">
              <a:solidFill>
                <a:srgbClr val="0000FF"/>
              </a:solidFill>
            </a:endParaRPr>
          </a:p>
        </p:txBody>
      </p:sp>
      <p:sp>
        <p:nvSpPr>
          <p:cNvPr id="5" name="Slide Number Placeholder 3"/>
          <p:cNvSpPr>
            <a:spLocks noGrp="1"/>
          </p:cNvSpPr>
          <p:nvPr>
            <p:ph type="sldNum" sz="quarter" idx="12"/>
          </p:nvPr>
        </p:nvSpPr>
        <p:spPr/>
        <p:txBody>
          <a:bodyPr/>
          <a:lstStyle/>
          <a:p>
            <a:fld id="{C98443E3-C945-4839-AEEF-54D3C476AC22}" type="slidenum">
              <a:rPr lang="en-US"/>
              <a:pPr/>
              <a:t>4</a:t>
            </a:fld>
            <a:endParaRPr lang="en-US"/>
          </a:p>
        </p:txBody>
      </p:sp>
      <p:pic>
        <p:nvPicPr>
          <p:cNvPr id="6" name="Picture 5" descr="BYU_logo-full.jpg"/>
          <p:cNvPicPr>
            <a:picLocks noChangeAspect="1"/>
          </p:cNvPicPr>
          <p:nvPr/>
        </p:nvPicPr>
        <p:blipFill>
          <a:blip r:embed="rId2" cstate="print"/>
          <a:stretch>
            <a:fillRect/>
          </a:stretch>
        </p:blipFill>
        <p:spPr>
          <a:xfrm>
            <a:off x="7881938" y="5595938"/>
            <a:ext cx="1262062" cy="1262062"/>
          </a:xfrm>
          <a:prstGeom prst="rect">
            <a:avLst/>
          </a:prstGeom>
        </p:spPr>
      </p:pic>
      <p:pic>
        <p:nvPicPr>
          <p:cNvPr id="8" name="Picture 7" descr="osa_logo.jpg"/>
          <p:cNvPicPr>
            <a:picLocks noChangeAspect="1"/>
          </p:cNvPicPr>
          <p:nvPr/>
        </p:nvPicPr>
        <p:blipFill>
          <a:blip r:embed="rId3"/>
          <a:stretch>
            <a:fillRect/>
          </a:stretch>
        </p:blipFill>
        <p:spPr>
          <a:xfrm>
            <a:off x="3776" y="6186530"/>
            <a:ext cx="1638300" cy="660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solidFill>
                  <a:srgbClr val="0000FF"/>
                </a:solidFill>
                <a:latin typeface="Arial" pitchFamily="34" charset="0"/>
                <a:cs typeface="Arial" pitchFamily="34" charset="0"/>
              </a:rPr>
              <a:t>Usual Non-Optimal Approaches to Slow Light—Linear Media</a:t>
            </a:r>
            <a:endParaRPr lang="en-US" sz="3200" dirty="0">
              <a:latin typeface="Arial" pitchFamily="34" charset="0"/>
              <a:cs typeface="Arial" pitchFamily="34" charset="0"/>
            </a:endParaRPr>
          </a:p>
        </p:txBody>
      </p:sp>
      <p:pic>
        <p:nvPicPr>
          <p:cNvPr id="8" name="Content Placeholder 7" descr="EIT_dispersion.jpg"/>
          <p:cNvPicPr>
            <a:picLocks noGrp="1" noChangeAspect="1"/>
          </p:cNvPicPr>
          <p:nvPr>
            <p:ph idx="1"/>
          </p:nvPr>
        </p:nvPicPr>
        <p:blipFill>
          <a:blip r:embed="rId3"/>
          <a:stretch>
            <a:fillRect/>
          </a:stretch>
        </p:blipFill>
        <p:spPr>
          <a:xfrm>
            <a:off x="609600" y="1600200"/>
            <a:ext cx="3149600" cy="2362200"/>
          </a:xfrm>
        </p:spPr>
      </p:pic>
      <p:sp>
        <p:nvSpPr>
          <p:cNvPr id="5" name="Slide Number Placeholder 3"/>
          <p:cNvSpPr>
            <a:spLocks noGrp="1"/>
          </p:cNvSpPr>
          <p:nvPr>
            <p:ph type="sldNum" sz="quarter" idx="12"/>
          </p:nvPr>
        </p:nvSpPr>
        <p:spPr/>
        <p:txBody>
          <a:bodyPr/>
          <a:lstStyle/>
          <a:p>
            <a:fld id="{C98443E3-C945-4839-AEEF-54D3C476AC22}" type="slidenum">
              <a:rPr lang="en-US"/>
              <a:pPr/>
              <a:t>5</a:t>
            </a:fld>
            <a:endParaRPr lang="en-US"/>
          </a:p>
        </p:txBody>
      </p:sp>
      <p:pic>
        <p:nvPicPr>
          <p:cNvPr id="6" name="Picture 5" descr="BYU_logo-full.jpg"/>
          <p:cNvPicPr>
            <a:picLocks noChangeAspect="1"/>
          </p:cNvPicPr>
          <p:nvPr/>
        </p:nvPicPr>
        <p:blipFill>
          <a:blip r:embed="rId4" cstate="print"/>
          <a:stretch>
            <a:fillRect/>
          </a:stretch>
        </p:blipFill>
        <p:spPr>
          <a:xfrm>
            <a:off x="7881938" y="5595938"/>
            <a:ext cx="1262062" cy="1262062"/>
          </a:xfrm>
          <a:prstGeom prst="rect">
            <a:avLst/>
          </a:prstGeom>
        </p:spPr>
      </p:pic>
      <p:graphicFrame>
        <p:nvGraphicFramePr>
          <p:cNvPr id="9" name="Object 8"/>
          <p:cNvGraphicFramePr>
            <a:graphicFrameLocks noChangeAspect="1"/>
          </p:cNvGraphicFramePr>
          <p:nvPr/>
        </p:nvGraphicFramePr>
        <p:xfrm>
          <a:off x="4665663" y="1828800"/>
          <a:ext cx="1495425" cy="1276350"/>
        </p:xfrm>
        <a:graphic>
          <a:graphicData uri="http://schemas.openxmlformats.org/presentationml/2006/ole">
            <p:oleObj spid="_x0000_s1026" name="Equation" r:id="rId5" imgW="520560" imgH="444240" progId="Equation.DSMT4">
              <p:embed/>
            </p:oleObj>
          </a:graphicData>
        </a:graphic>
      </p:graphicFrame>
      <p:graphicFrame>
        <p:nvGraphicFramePr>
          <p:cNvPr id="10" name="Object 9"/>
          <p:cNvGraphicFramePr>
            <a:graphicFrameLocks noChangeAspect="1"/>
          </p:cNvGraphicFramePr>
          <p:nvPr/>
        </p:nvGraphicFramePr>
        <p:xfrm>
          <a:off x="4343400" y="3429000"/>
          <a:ext cx="2728453" cy="1143000"/>
        </p:xfrm>
        <a:graphic>
          <a:graphicData uri="http://schemas.openxmlformats.org/presentationml/2006/ole">
            <p:oleObj spid="_x0000_s1027" name="Equation" r:id="rId6" imgW="939600" imgH="393480" progId="Equation.DSMT4">
              <p:embed/>
            </p:oleObj>
          </a:graphicData>
        </a:graphic>
      </p:graphicFrame>
      <p:sp>
        <p:nvSpPr>
          <p:cNvPr id="11" name="TextBox 10"/>
          <p:cNvSpPr txBox="1"/>
          <p:nvPr/>
        </p:nvSpPr>
        <p:spPr>
          <a:xfrm>
            <a:off x="914400" y="4724400"/>
            <a:ext cx="6781800" cy="1384995"/>
          </a:xfrm>
          <a:prstGeom prst="rect">
            <a:avLst/>
          </a:prstGeom>
          <a:noFill/>
        </p:spPr>
        <p:txBody>
          <a:bodyPr wrap="square" rtlCol="0">
            <a:spAutoFit/>
          </a:bodyPr>
          <a:lstStyle/>
          <a:p>
            <a:r>
              <a:rPr lang="en-US" sz="2800" dirty="0" smtClean="0">
                <a:solidFill>
                  <a:srgbClr val="FF0000"/>
                </a:solidFill>
              </a:rPr>
              <a:t>Approaches are “frequency local”= </a:t>
            </a:r>
            <a:r>
              <a:rPr lang="en-US" sz="2800" i="1" dirty="0" smtClean="0">
                <a:solidFill>
                  <a:srgbClr val="FF0000"/>
                </a:solidFill>
              </a:rPr>
              <a:t>narrow band—</a:t>
            </a:r>
            <a:r>
              <a:rPr lang="en-US" sz="2800" dirty="0" smtClean="0">
                <a:solidFill>
                  <a:srgbClr val="FF0000"/>
                </a:solidFill>
              </a:rPr>
              <a:t>make index as steep as possible at favorite frequency.</a:t>
            </a:r>
            <a:endParaRPr lang="en-US" sz="2800" i="1" dirty="0">
              <a:solidFill>
                <a:srgbClr val="FF0000"/>
              </a:solidFill>
            </a:endParaRPr>
          </a:p>
        </p:txBody>
      </p:sp>
      <p:pic>
        <p:nvPicPr>
          <p:cNvPr id="12" name="Picture 11" descr="osa_logo.jpg"/>
          <p:cNvPicPr>
            <a:picLocks noChangeAspect="1"/>
          </p:cNvPicPr>
          <p:nvPr/>
        </p:nvPicPr>
        <p:blipFill>
          <a:blip r:embed="rId7"/>
          <a:stretch>
            <a:fillRect/>
          </a:stretch>
        </p:blipFill>
        <p:spPr>
          <a:xfrm>
            <a:off x="4624" y="6188364"/>
            <a:ext cx="1638300" cy="6604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14400" y="4800600"/>
            <a:ext cx="6781800" cy="954107"/>
          </a:xfrm>
          <a:prstGeom prst="rect">
            <a:avLst/>
          </a:prstGeom>
          <a:noFill/>
        </p:spPr>
        <p:txBody>
          <a:bodyPr wrap="square" rtlCol="0">
            <a:spAutoFit/>
          </a:bodyPr>
          <a:lstStyle/>
          <a:p>
            <a:r>
              <a:rPr lang="en-US" sz="2800" dirty="0" smtClean="0">
                <a:solidFill>
                  <a:srgbClr val="FF0000"/>
                </a:solidFill>
              </a:rPr>
              <a:t>Approach: Frequency-global/wide-band analysis of               , hence of  </a:t>
            </a:r>
            <a:endParaRPr lang="en-US" sz="2800" i="1" dirty="0">
              <a:solidFill>
                <a:srgbClr val="FF0000"/>
              </a:solidFill>
            </a:endParaRPr>
          </a:p>
        </p:txBody>
      </p:sp>
      <p:sp>
        <p:nvSpPr>
          <p:cNvPr id="4" name="Title 3"/>
          <p:cNvSpPr>
            <a:spLocks noGrp="1"/>
          </p:cNvSpPr>
          <p:nvPr>
            <p:ph type="title"/>
          </p:nvPr>
        </p:nvSpPr>
        <p:spPr/>
        <p:txBody>
          <a:bodyPr>
            <a:normAutofit/>
          </a:bodyPr>
          <a:lstStyle/>
          <a:p>
            <a:r>
              <a:rPr lang="en-US" sz="3200" dirty="0" smtClean="0">
                <a:solidFill>
                  <a:srgbClr val="0000FF"/>
                </a:solidFill>
                <a:latin typeface="Arial" pitchFamily="34" charset="0"/>
                <a:cs typeface="Arial" pitchFamily="34" charset="0"/>
              </a:rPr>
              <a:t>Time-Frequency Optimal Approach—Linear Media</a:t>
            </a:r>
            <a:endParaRPr lang="en-US" sz="3200" dirty="0">
              <a:latin typeface="Arial" pitchFamily="34" charset="0"/>
              <a:cs typeface="Arial" pitchFamily="34" charset="0"/>
            </a:endParaRPr>
          </a:p>
        </p:txBody>
      </p:sp>
      <p:pic>
        <p:nvPicPr>
          <p:cNvPr id="8" name="Content Placeholder 7" descr="EIT_dispersion.jpg"/>
          <p:cNvPicPr>
            <a:picLocks noGrp="1" noChangeAspect="1"/>
          </p:cNvPicPr>
          <p:nvPr>
            <p:ph idx="1"/>
          </p:nvPr>
        </p:nvPicPr>
        <p:blipFill>
          <a:blip r:embed="rId3"/>
          <a:stretch>
            <a:fillRect/>
          </a:stretch>
        </p:blipFill>
        <p:spPr>
          <a:xfrm>
            <a:off x="609600" y="1600200"/>
            <a:ext cx="3149600" cy="2362200"/>
          </a:xfrm>
        </p:spPr>
      </p:pic>
      <p:sp>
        <p:nvSpPr>
          <p:cNvPr id="5" name="Slide Number Placeholder 3"/>
          <p:cNvSpPr>
            <a:spLocks noGrp="1"/>
          </p:cNvSpPr>
          <p:nvPr>
            <p:ph type="sldNum" sz="quarter" idx="12"/>
          </p:nvPr>
        </p:nvSpPr>
        <p:spPr/>
        <p:txBody>
          <a:bodyPr/>
          <a:lstStyle/>
          <a:p>
            <a:fld id="{C98443E3-C945-4839-AEEF-54D3C476AC22}" type="slidenum">
              <a:rPr lang="en-US"/>
              <a:pPr/>
              <a:t>6</a:t>
            </a:fld>
            <a:endParaRPr lang="en-US"/>
          </a:p>
        </p:txBody>
      </p:sp>
      <p:pic>
        <p:nvPicPr>
          <p:cNvPr id="6" name="Picture 5" descr="BYU_logo-full.jpg"/>
          <p:cNvPicPr>
            <a:picLocks noChangeAspect="1"/>
          </p:cNvPicPr>
          <p:nvPr/>
        </p:nvPicPr>
        <p:blipFill>
          <a:blip r:embed="rId4" cstate="print"/>
          <a:stretch>
            <a:fillRect/>
          </a:stretch>
        </p:blipFill>
        <p:spPr>
          <a:xfrm>
            <a:off x="7881938" y="5595938"/>
            <a:ext cx="1262062" cy="1262062"/>
          </a:xfrm>
          <a:prstGeom prst="rect">
            <a:avLst/>
          </a:prstGeom>
        </p:spPr>
      </p:pic>
      <p:graphicFrame>
        <p:nvGraphicFramePr>
          <p:cNvPr id="12" name="Object 11"/>
          <p:cNvGraphicFramePr>
            <a:graphicFrameLocks noChangeAspect="1"/>
          </p:cNvGraphicFramePr>
          <p:nvPr/>
        </p:nvGraphicFramePr>
        <p:xfrm>
          <a:off x="4038599" y="1644650"/>
          <a:ext cx="4911593" cy="869950"/>
        </p:xfrm>
        <a:graphic>
          <a:graphicData uri="http://schemas.openxmlformats.org/presentationml/2006/ole">
            <p:oleObj spid="_x0000_s2052" name="Equation" r:id="rId5" imgW="3441600" imgH="609480" progId="Equation.DSMT4">
              <p:embed/>
            </p:oleObj>
          </a:graphicData>
        </a:graphic>
      </p:graphicFrame>
      <p:graphicFrame>
        <p:nvGraphicFramePr>
          <p:cNvPr id="14" name="Object 13"/>
          <p:cNvGraphicFramePr>
            <a:graphicFrameLocks noChangeAspect="1"/>
          </p:cNvGraphicFramePr>
          <p:nvPr/>
        </p:nvGraphicFramePr>
        <p:xfrm>
          <a:off x="4038600" y="2657947"/>
          <a:ext cx="3792071" cy="685800"/>
        </p:xfrm>
        <a:graphic>
          <a:graphicData uri="http://schemas.openxmlformats.org/presentationml/2006/ole">
            <p:oleObj spid="_x0000_s2054" name="Equation" r:id="rId6" imgW="2387520" imgH="431640" progId="Equation.DSMT4">
              <p:embed/>
            </p:oleObj>
          </a:graphicData>
        </a:graphic>
      </p:graphicFrame>
      <p:graphicFrame>
        <p:nvGraphicFramePr>
          <p:cNvPr id="16" name="Object 15"/>
          <p:cNvGraphicFramePr>
            <a:graphicFrameLocks noChangeAspect="1"/>
          </p:cNvGraphicFramePr>
          <p:nvPr/>
        </p:nvGraphicFramePr>
        <p:xfrm>
          <a:off x="4114799" y="3505200"/>
          <a:ext cx="4464755" cy="1066800"/>
        </p:xfrm>
        <a:graphic>
          <a:graphicData uri="http://schemas.openxmlformats.org/presentationml/2006/ole">
            <p:oleObj spid="_x0000_s2056" name="Equation" r:id="rId7" imgW="2869920" imgH="685800" progId="Equation.DSMT4">
              <p:embed/>
            </p:oleObj>
          </a:graphicData>
        </a:graphic>
      </p:graphicFrame>
      <p:graphicFrame>
        <p:nvGraphicFramePr>
          <p:cNvPr id="17" name="Object 16"/>
          <p:cNvGraphicFramePr>
            <a:graphicFrameLocks noChangeAspect="1"/>
          </p:cNvGraphicFramePr>
          <p:nvPr/>
        </p:nvGraphicFramePr>
        <p:xfrm>
          <a:off x="2590800" y="5334000"/>
          <a:ext cx="1143000" cy="345057"/>
        </p:xfrm>
        <a:graphic>
          <a:graphicData uri="http://schemas.openxmlformats.org/presentationml/2006/ole">
            <p:oleObj spid="_x0000_s2057" name="Equation" r:id="rId8" imgW="672840" imgH="203040" progId="Equation.DSMT4">
              <p:embed/>
            </p:oleObj>
          </a:graphicData>
        </a:graphic>
      </p:graphicFrame>
      <p:graphicFrame>
        <p:nvGraphicFramePr>
          <p:cNvPr id="18" name="Object 17"/>
          <p:cNvGraphicFramePr>
            <a:graphicFrameLocks noChangeAspect="1"/>
          </p:cNvGraphicFramePr>
          <p:nvPr/>
        </p:nvGraphicFramePr>
        <p:xfrm>
          <a:off x="5195888" y="5334000"/>
          <a:ext cx="2652712" cy="373063"/>
        </p:xfrm>
        <a:graphic>
          <a:graphicData uri="http://schemas.openxmlformats.org/presentationml/2006/ole">
            <p:oleObj spid="_x0000_s2058" name="Equation" r:id="rId9" imgW="1625400" imgH="228600" progId="Equation.DSMT4">
              <p:embed/>
            </p:oleObj>
          </a:graphicData>
        </a:graphic>
      </p:graphicFrame>
      <p:pic>
        <p:nvPicPr>
          <p:cNvPr id="19" name="Picture 18" descr="osa_logo.jpg"/>
          <p:cNvPicPr>
            <a:picLocks noChangeAspect="1"/>
          </p:cNvPicPr>
          <p:nvPr/>
        </p:nvPicPr>
        <p:blipFill>
          <a:blip r:embed="rId10"/>
          <a:stretch>
            <a:fillRect/>
          </a:stretch>
        </p:blipFill>
        <p:spPr>
          <a:xfrm>
            <a:off x="4624" y="6188364"/>
            <a:ext cx="1638300" cy="660400"/>
          </a:xfrm>
          <a:prstGeom prst="rect">
            <a:avLst/>
          </a:prstGeom>
        </p:spPr>
      </p:pic>
      <p:sp>
        <p:nvSpPr>
          <p:cNvPr id="20" name="TextBox 19"/>
          <p:cNvSpPr txBox="1"/>
          <p:nvPr/>
        </p:nvSpPr>
        <p:spPr>
          <a:xfrm>
            <a:off x="914400" y="5688306"/>
            <a:ext cx="6781800" cy="523220"/>
          </a:xfrm>
          <a:prstGeom prst="rect">
            <a:avLst/>
          </a:prstGeom>
          <a:noFill/>
        </p:spPr>
        <p:txBody>
          <a:bodyPr wrap="square" rtlCol="0">
            <a:spAutoFit/>
          </a:bodyPr>
          <a:lstStyle/>
          <a:p>
            <a:r>
              <a:rPr lang="en-US" sz="2800" i="1" dirty="0" smtClean="0">
                <a:solidFill>
                  <a:srgbClr val="FF0000"/>
                </a:solidFill>
              </a:rPr>
              <a:t>“Orthogonal decomposition </a:t>
            </a:r>
            <a:r>
              <a:rPr lang="en-US" sz="2800" dirty="0" smtClean="0">
                <a:solidFill>
                  <a:srgbClr val="FF0000"/>
                </a:solidFill>
              </a:rPr>
              <a:t>of             ”</a:t>
            </a:r>
            <a:r>
              <a:rPr lang="en-US" sz="2800" i="1" dirty="0" smtClean="0">
                <a:solidFill>
                  <a:srgbClr val="FF0000"/>
                </a:solidFill>
              </a:rPr>
              <a:t>!</a:t>
            </a:r>
            <a:r>
              <a:rPr lang="en-US" sz="2800" dirty="0" smtClean="0">
                <a:solidFill>
                  <a:srgbClr val="FF0000"/>
                </a:solidFill>
              </a:rPr>
              <a:t> </a:t>
            </a:r>
            <a:endParaRPr lang="en-US" sz="2800" i="1" dirty="0">
              <a:solidFill>
                <a:srgbClr val="FF0000"/>
              </a:solidFill>
            </a:endParaRPr>
          </a:p>
        </p:txBody>
      </p:sp>
      <p:graphicFrame>
        <p:nvGraphicFramePr>
          <p:cNvPr id="21" name="Object 20"/>
          <p:cNvGraphicFramePr>
            <a:graphicFrameLocks noChangeAspect="1"/>
          </p:cNvGraphicFramePr>
          <p:nvPr/>
        </p:nvGraphicFramePr>
        <p:xfrm>
          <a:off x="5395912" y="5791200"/>
          <a:ext cx="1004888" cy="328613"/>
        </p:xfrm>
        <a:graphic>
          <a:graphicData uri="http://schemas.openxmlformats.org/presentationml/2006/ole">
            <p:oleObj spid="_x0000_s2059" name="Equation" r:id="rId11" imgW="62208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ox(in)">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80" name="Object 8"/>
          <p:cNvGraphicFramePr>
            <a:graphicFrameLocks noChangeAspect="1"/>
          </p:cNvGraphicFramePr>
          <p:nvPr/>
        </p:nvGraphicFramePr>
        <p:xfrm>
          <a:off x="215900" y="4851400"/>
          <a:ext cx="4641850" cy="1778000"/>
        </p:xfrm>
        <a:graphic>
          <a:graphicData uri="http://schemas.openxmlformats.org/presentationml/2006/ole">
            <p:oleObj spid="_x0000_s3080" name="Equation" r:id="rId3" imgW="2984400" imgH="1143000" progId="Equation.DSMT4">
              <p:embed/>
            </p:oleObj>
          </a:graphicData>
        </a:graphic>
      </p:graphicFrame>
      <p:sp>
        <p:nvSpPr>
          <p:cNvPr id="4" name="Title 3"/>
          <p:cNvSpPr>
            <a:spLocks noGrp="1"/>
          </p:cNvSpPr>
          <p:nvPr>
            <p:ph type="title"/>
          </p:nvPr>
        </p:nvSpPr>
        <p:spPr/>
        <p:txBody>
          <a:bodyPr>
            <a:normAutofit/>
          </a:bodyPr>
          <a:lstStyle/>
          <a:p>
            <a:r>
              <a:rPr lang="en-US" sz="3200" dirty="0" smtClean="0">
                <a:solidFill>
                  <a:srgbClr val="0000FF"/>
                </a:solidFill>
                <a:latin typeface="Arial" pitchFamily="34" charset="0"/>
                <a:cs typeface="Arial" pitchFamily="34" charset="0"/>
              </a:rPr>
              <a:t>Time-Frequency Optimal Approach=Energy Optimal Approach</a:t>
            </a:r>
            <a:endParaRPr lang="en-US" sz="3200" dirty="0">
              <a:latin typeface="Arial" pitchFamily="34" charset="0"/>
              <a:cs typeface="Arial" pitchFamily="34" charset="0"/>
            </a:endParaRPr>
          </a:p>
        </p:txBody>
      </p:sp>
      <p:sp>
        <p:nvSpPr>
          <p:cNvPr id="5" name="Slide Number Placeholder 3"/>
          <p:cNvSpPr>
            <a:spLocks noGrp="1"/>
          </p:cNvSpPr>
          <p:nvPr>
            <p:ph type="sldNum" sz="quarter" idx="12"/>
          </p:nvPr>
        </p:nvSpPr>
        <p:spPr/>
        <p:txBody>
          <a:bodyPr/>
          <a:lstStyle/>
          <a:p>
            <a:fld id="{C98443E3-C945-4839-AEEF-54D3C476AC22}" type="slidenum">
              <a:rPr lang="en-US"/>
              <a:pPr/>
              <a:t>7</a:t>
            </a:fld>
            <a:endParaRPr lang="en-US"/>
          </a:p>
        </p:txBody>
      </p:sp>
      <p:pic>
        <p:nvPicPr>
          <p:cNvPr id="6" name="Picture 5" descr="BYU_logo-full.jpg"/>
          <p:cNvPicPr>
            <a:picLocks noChangeAspect="1"/>
          </p:cNvPicPr>
          <p:nvPr/>
        </p:nvPicPr>
        <p:blipFill>
          <a:blip r:embed="rId4" cstate="print"/>
          <a:stretch>
            <a:fillRect/>
          </a:stretch>
        </p:blipFill>
        <p:spPr>
          <a:xfrm>
            <a:off x="7881938" y="5595938"/>
            <a:ext cx="1262062" cy="1262062"/>
          </a:xfrm>
          <a:prstGeom prst="rect">
            <a:avLst/>
          </a:prstGeom>
        </p:spPr>
      </p:pic>
      <p:sp>
        <p:nvSpPr>
          <p:cNvPr id="22" name="Freeform 21"/>
          <p:cNvSpPr/>
          <p:nvPr/>
        </p:nvSpPr>
        <p:spPr>
          <a:xfrm>
            <a:off x="1240325" y="1510420"/>
            <a:ext cx="3322622" cy="2672281"/>
          </a:xfrm>
          <a:custGeom>
            <a:avLst/>
            <a:gdLst>
              <a:gd name="connsiteX0" fmla="*/ 0 w 3322622"/>
              <a:gd name="connsiteY0" fmla="*/ 2672281 h 2672281"/>
              <a:gd name="connsiteX1" fmla="*/ 1557196 w 3322622"/>
              <a:gd name="connsiteY1" fmla="*/ 1509 h 2672281"/>
              <a:gd name="connsiteX2" fmla="*/ 3322622 w 3322622"/>
              <a:gd name="connsiteY2" fmla="*/ 2663228 h 2672281"/>
            </a:gdLst>
            <a:ahLst/>
            <a:cxnLst>
              <a:cxn ang="0">
                <a:pos x="connsiteX0" y="connsiteY0"/>
              </a:cxn>
              <a:cxn ang="0">
                <a:pos x="connsiteX1" y="connsiteY1"/>
              </a:cxn>
              <a:cxn ang="0">
                <a:pos x="connsiteX2" y="connsiteY2"/>
              </a:cxn>
            </a:cxnLst>
            <a:rect l="l" t="t" r="r" b="b"/>
            <a:pathLst>
              <a:path w="3322622" h="2672281">
                <a:moveTo>
                  <a:pt x="0" y="2672281"/>
                </a:moveTo>
                <a:cubicBezTo>
                  <a:pt x="501713" y="1337649"/>
                  <a:pt x="1003426" y="3018"/>
                  <a:pt x="1557196" y="1509"/>
                </a:cubicBezTo>
                <a:cubicBezTo>
                  <a:pt x="2110966" y="0"/>
                  <a:pt x="2716794" y="1331614"/>
                  <a:pt x="3322622" y="2663228"/>
                </a:cubicBezTo>
              </a:path>
            </a:pathLst>
          </a:cu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3674081" y="1517972"/>
            <a:ext cx="2269519" cy="2672281"/>
          </a:xfrm>
          <a:custGeom>
            <a:avLst/>
            <a:gdLst>
              <a:gd name="connsiteX0" fmla="*/ 0 w 3322622"/>
              <a:gd name="connsiteY0" fmla="*/ 2672281 h 2672281"/>
              <a:gd name="connsiteX1" fmla="*/ 1557196 w 3322622"/>
              <a:gd name="connsiteY1" fmla="*/ 1509 h 2672281"/>
              <a:gd name="connsiteX2" fmla="*/ 3322622 w 3322622"/>
              <a:gd name="connsiteY2" fmla="*/ 2663228 h 2672281"/>
            </a:gdLst>
            <a:ahLst/>
            <a:cxnLst>
              <a:cxn ang="0">
                <a:pos x="connsiteX0" y="connsiteY0"/>
              </a:cxn>
              <a:cxn ang="0">
                <a:pos x="connsiteX1" y="connsiteY1"/>
              </a:cxn>
              <a:cxn ang="0">
                <a:pos x="connsiteX2" y="connsiteY2"/>
              </a:cxn>
            </a:cxnLst>
            <a:rect l="l" t="t" r="r" b="b"/>
            <a:pathLst>
              <a:path w="3322622" h="2672281">
                <a:moveTo>
                  <a:pt x="0" y="2672281"/>
                </a:moveTo>
                <a:cubicBezTo>
                  <a:pt x="501713" y="1337649"/>
                  <a:pt x="1003426" y="3018"/>
                  <a:pt x="1557196" y="1509"/>
                </a:cubicBezTo>
                <a:cubicBezTo>
                  <a:pt x="2110966" y="0"/>
                  <a:pt x="2716794" y="1331614"/>
                  <a:pt x="3322622" y="2663228"/>
                </a:cubicBezTo>
              </a:path>
            </a:pathLst>
          </a:custGeom>
          <a:ln w="381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Rectangle 23"/>
          <p:cNvSpPr/>
          <p:nvPr/>
        </p:nvSpPr>
        <p:spPr>
          <a:xfrm>
            <a:off x="3352800" y="1600200"/>
            <a:ext cx="1447800" cy="27432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4840417" y="1516471"/>
            <a:ext cx="3322622" cy="2672281"/>
          </a:xfrm>
          <a:custGeom>
            <a:avLst/>
            <a:gdLst>
              <a:gd name="connsiteX0" fmla="*/ 0 w 3322622"/>
              <a:gd name="connsiteY0" fmla="*/ 2672281 h 2672281"/>
              <a:gd name="connsiteX1" fmla="*/ 1557196 w 3322622"/>
              <a:gd name="connsiteY1" fmla="*/ 1509 h 2672281"/>
              <a:gd name="connsiteX2" fmla="*/ 3322622 w 3322622"/>
              <a:gd name="connsiteY2" fmla="*/ 2663228 h 2672281"/>
            </a:gdLst>
            <a:ahLst/>
            <a:cxnLst>
              <a:cxn ang="0">
                <a:pos x="connsiteX0" y="connsiteY0"/>
              </a:cxn>
              <a:cxn ang="0">
                <a:pos x="connsiteX1" y="connsiteY1"/>
              </a:cxn>
              <a:cxn ang="0">
                <a:pos x="connsiteX2" y="connsiteY2"/>
              </a:cxn>
            </a:cxnLst>
            <a:rect l="l" t="t" r="r" b="b"/>
            <a:pathLst>
              <a:path w="3322622" h="2672281">
                <a:moveTo>
                  <a:pt x="0" y="2672281"/>
                </a:moveTo>
                <a:cubicBezTo>
                  <a:pt x="501713" y="1337649"/>
                  <a:pt x="1003426" y="3018"/>
                  <a:pt x="1557196" y="1509"/>
                </a:cubicBezTo>
                <a:cubicBezTo>
                  <a:pt x="2110966" y="0"/>
                  <a:pt x="2716794" y="1331614"/>
                  <a:pt x="3322622" y="2663228"/>
                </a:cubicBezTo>
              </a:path>
            </a:pathLst>
          </a:custGeom>
          <a:ln w="38100">
            <a:solidFill>
              <a:srgbClr val="C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p:cNvSpPr txBox="1"/>
          <p:nvPr/>
        </p:nvSpPr>
        <p:spPr>
          <a:xfrm>
            <a:off x="3206451" y="4572000"/>
            <a:ext cx="1752600" cy="369332"/>
          </a:xfrm>
          <a:prstGeom prst="rect">
            <a:avLst/>
          </a:prstGeom>
          <a:noFill/>
        </p:spPr>
        <p:txBody>
          <a:bodyPr wrap="square" rtlCol="0">
            <a:spAutoFit/>
          </a:bodyPr>
          <a:lstStyle/>
          <a:p>
            <a:r>
              <a:rPr lang="en-US" dirty="0" smtClean="0"/>
              <a:t>Slowing Medium</a:t>
            </a:r>
            <a:endParaRPr lang="en-US" dirty="0"/>
          </a:p>
        </p:txBody>
      </p:sp>
      <p:sp>
        <p:nvSpPr>
          <p:cNvPr id="27" name="TextBox 26"/>
          <p:cNvSpPr txBox="1"/>
          <p:nvPr/>
        </p:nvSpPr>
        <p:spPr>
          <a:xfrm>
            <a:off x="4081590" y="1828800"/>
            <a:ext cx="1752600" cy="369332"/>
          </a:xfrm>
          <a:prstGeom prst="rect">
            <a:avLst/>
          </a:prstGeom>
          <a:noFill/>
        </p:spPr>
        <p:txBody>
          <a:bodyPr wrap="square" rtlCol="0">
            <a:spAutoFit/>
          </a:bodyPr>
          <a:lstStyle/>
          <a:p>
            <a:r>
              <a:rPr lang="en-US" dirty="0" smtClean="0"/>
              <a:t>Slowed Pulse</a:t>
            </a:r>
            <a:endParaRPr lang="en-US" dirty="0"/>
          </a:p>
        </p:txBody>
      </p:sp>
      <p:sp>
        <p:nvSpPr>
          <p:cNvPr id="29" name="TextBox 28"/>
          <p:cNvSpPr txBox="1"/>
          <p:nvPr/>
        </p:nvSpPr>
        <p:spPr>
          <a:xfrm>
            <a:off x="5867400" y="2438400"/>
            <a:ext cx="1828800" cy="369332"/>
          </a:xfrm>
          <a:prstGeom prst="rect">
            <a:avLst/>
          </a:prstGeom>
          <a:noFill/>
        </p:spPr>
        <p:txBody>
          <a:bodyPr wrap="square" rtlCol="0">
            <a:spAutoFit/>
          </a:bodyPr>
          <a:lstStyle/>
          <a:p>
            <a:r>
              <a:rPr lang="en-US" dirty="0" smtClean="0"/>
              <a:t>Unaffected Pulse</a:t>
            </a:r>
            <a:endParaRPr lang="en-US" dirty="0"/>
          </a:p>
        </p:txBody>
      </p:sp>
      <p:sp>
        <p:nvSpPr>
          <p:cNvPr id="30" name="TextBox 29"/>
          <p:cNvSpPr txBox="1"/>
          <p:nvPr/>
        </p:nvSpPr>
        <p:spPr>
          <a:xfrm>
            <a:off x="4876800" y="4343400"/>
            <a:ext cx="3048000" cy="1477328"/>
          </a:xfrm>
          <a:prstGeom prst="rect">
            <a:avLst/>
          </a:prstGeom>
          <a:noFill/>
        </p:spPr>
        <p:txBody>
          <a:bodyPr wrap="square" rtlCol="0">
            <a:spAutoFit/>
          </a:bodyPr>
          <a:lstStyle/>
          <a:p>
            <a:r>
              <a:rPr lang="en-US" dirty="0" smtClean="0"/>
              <a:t>Optimal/Broadband </a:t>
            </a:r>
            <a:r>
              <a:rPr lang="en-US" dirty="0"/>
              <a:t>d</a:t>
            </a:r>
            <a:r>
              <a:rPr lang="en-US" dirty="0" smtClean="0"/>
              <a:t>esign of pulse for medium = energy-minimal excitation + energy maximal de-excitation of medium</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rgbClr val="0000FF"/>
                </a:solidFill>
                <a:latin typeface="Arial" pitchFamily="34" charset="0"/>
                <a:cs typeface="Arial" pitchFamily="34" charset="0"/>
              </a:rPr>
              <a:t>Free Energies of Dielectrics: tutorials from </a:t>
            </a:r>
            <a:r>
              <a:rPr lang="en-US" dirty="0" err="1" smtClean="0">
                <a:solidFill>
                  <a:srgbClr val="0000FF"/>
                </a:solidFill>
                <a:latin typeface="Arial" pitchFamily="34" charset="0"/>
                <a:cs typeface="Arial" pitchFamily="34" charset="0"/>
              </a:rPr>
              <a:t>viscoelasticity</a:t>
            </a:r>
            <a:endParaRPr lang="en-US" dirty="0"/>
          </a:p>
        </p:txBody>
      </p:sp>
      <p:sp>
        <p:nvSpPr>
          <p:cNvPr id="7" name="Content Placeholder 6"/>
          <p:cNvSpPr>
            <a:spLocks noGrp="1"/>
          </p:cNvSpPr>
          <p:nvPr>
            <p:ph idx="1"/>
          </p:nvPr>
        </p:nvSpPr>
        <p:spPr/>
        <p:txBody>
          <a:bodyPr/>
          <a:lstStyle/>
          <a:p>
            <a:r>
              <a:rPr lang="en-US" dirty="0"/>
              <a:t>M. </a:t>
            </a:r>
            <a:r>
              <a:rPr lang="en-US" dirty="0" err="1"/>
              <a:t>Fabrizio</a:t>
            </a:r>
            <a:r>
              <a:rPr lang="en-US" dirty="0"/>
              <a:t> and J. Golden, “Maximum and minimum free energies for a linear </a:t>
            </a:r>
            <a:r>
              <a:rPr lang="en-US" dirty="0" err="1"/>
              <a:t>viscoelastic</a:t>
            </a:r>
            <a:r>
              <a:rPr lang="en-US" dirty="0"/>
              <a:t> material,” Quart. Appl. Math. 60, 341–381 (2002).</a:t>
            </a:r>
          </a:p>
          <a:p>
            <a:pPr>
              <a:buNone/>
            </a:pPr>
            <a:endParaRPr lang="en-US" dirty="0"/>
          </a:p>
        </p:txBody>
      </p:sp>
      <p:sp>
        <p:nvSpPr>
          <p:cNvPr id="5" name="Slide Number Placeholder 3"/>
          <p:cNvSpPr>
            <a:spLocks noGrp="1"/>
          </p:cNvSpPr>
          <p:nvPr>
            <p:ph type="sldNum" sz="quarter" idx="12"/>
          </p:nvPr>
        </p:nvSpPr>
        <p:spPr/>
        <p:txBody>
          <a:bodyPr/>
          <a:lstStyle/>
          <a:p>
            <a:fld id="{C98443E3-C945-4839-AEEF-54D3C476AC22}" type="slidenum">
              <a:rPr lang="en-US"/>
              <a:pPr/>
              <a:t>8</a:t>
            </a:fld>
            <a:endParaRPr lang="en-US"/>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graphicFrame>
        <p:nvGraphicFramePr>
          <p:cNvPr id="8" name="Object 7"/>
          <p:cNvGraphicFramePr>
            <a:graphicFrameLocks noChangeAspect="1"/>
          </p:cNvGraphicFramePr>
          <p:nvPr/>
        </p:nvGraphicFramePr>
        <p:xfrm>
          <a:off x="914400" y="3581400"/>
          <a:ext cx="6388100" cy="1109662"/>
        </p:xfrm>
        <a:graphic>
          <a:graphicData uri="http://schemas.openxmlformats.org/presentationml/2006/ole">
            <p:oleObj spid="_x0000_s4098" name="Equation" r:id="rId4" imgW="3949560" imgH="685800" progId="Equation.DSMT4">
              <p:embed/>
            </p:oleObj>
          </a:graphicData>
        </a:graphic>
      </p:graphicFrame>
      <p:graphicFrame>
        <p:nvGraphicFramePr>
          <p:cNvPr id="9" name="Object 8"/>
          <p:cNvGraphicFramePr>
            <a:graphicFrameLocks noChangeAspect="1"/>
          </p:cNvGraphicFramePr>
          <p:nvPr/>
        </p:nvGraphicFramePr>
        <p:xfrm>
          <a:off x="914400" y="4781550"/>
          <a:ext cx="6858000" cy="1654175"/>
        </p:xfrm>
        <a:graphic>
          <a:graphicData uri="http://schemas.openxmlformats.org/presentationml/2006/ole">
            <p:oleObj spid="_x0000_s4099" name="Equation" r:id="rId5" imgW="4368600" imgH="1054080" progId="Equation.DSMT4">
              <p:embed/>
            </p:oleObj>
          </a:graphicData>
        </a:graphic>
      </p:graphicFrame>
      <p:pic>
        <p:nvPicPr>
          <p:cNvPr id="10" name="Picture 9" descr="osa_logo.jpg"/>
          <p:cNvPicPr>
            <a:picLocks noChangeAspect="1"/>
          </p:cNvPicPr>
          <p:nvPr/>
        </p:nvPicPr>
        <p:blipFill>
          <a:blip r:embed="rId6"/>
          <a:stretch>
            <a:fillRect/>
          </a:stretch>
        </p:blipFill>
        <p:spPr>
          <a:xfrm>
            <a:off x="4624" y="6188364"/>
            <a:ext cx="1638300" cy="6604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rgbClr val="0000FF"/>
                </a:solidFill>
                <a:latin typeface="Arial" pitchFamily="34" charset="0"/>
                <a:cs typeface="Arial" pitchFamily="34" charset="0"/>
              </a:rPr>
              <a:t>Unified View of Max and Min Free Energies: Time-reversal</a:t>
            </a:r>
            <a:endParaRPr lang="en-US" dirty="0"/>
          </a:p>
        </p:txBody>
      </p:sp>
      <p:sp>
        <p:nvSpPr>
          <p:cNvPr id="7" name="Content Placeholder 6"/>
          <p:cNvSpPr>
            <a:spLocks noGrp="1"/>
          </p:cNvSpPr>
          <p:nvPr>
            <p:ph idx="1"/>
          </p:nvPr>
        </p:nvSpPr>
        <p:spPr/>
        <p:txBody>
          <a:bodyPr/>
          <a:lstStyle/>
          <a:p>
            <a:pPr lvl="0">
              <a:buNone/>
            </a:pPr>
            <a:r>
              <a:rPr lang="en-US" sz="2000" dirty="0" smtClean="0"/>
              <a:t>	S</a:t>
            </a:r>
            <a:r>
              <a:rPr lang="en-US" sz="2000" dirty="0"/>
              <a:t>. </a:t>
            </a:r>
            <a:r>
              <a:rPr lang="en-US" sz="2000" dirty="0" smtClean="0"/>
              <a:t>G., </a:t>
            </a:r>
            <a:r>
              <a:rPr lang="en-US" sz="2000" dirty="0"/>
              <a:t>John Corson and Chris </a:t>
            </a:r>
            <a:r>
              <a:rPr lang="en-US" sz="2000" dirty="0" err="1"/>
              <a:t>Verhaaren</a:t>
            </a:r>
            <a:r>
              <a:rPr lang="en-US" sz="2000" dirty="0"/>
              <a:t> “Dispersive dielectrics and time reversal: Free energies, orthogonal spectra, and parity in dissipative media,” Phys. Rev. E 82, 011115 (2010).</a:t>
            </a:r>
          </a:p>
          <a:p>
            <a:endParaRPr lang="en-US" dirty="0"/>
          </a:p>
          <a:p>
            <a:pPr>
              <a:buNone/>
            </a:pPr>
            <a:endParaRPr lang="en-US" dirty="0"/>
          </a:p>
        </p:txBody>
      </p:sp>
      <p:sp>
        <p:nvSpPr>
          <p:cNvPr id="5" name="Slide Number Placeholder 3"/>
          <p:cNvSpPr>
            <a:spLocks noGrp="1"/>
          </p:cNvSpPr>
          <p:nvPr>
            <p:ph type="sldNum" sz="quarter" idx="12"/>
          </p:nvPr>
        </p:nvSpPr>
        <p:spPr/>
        <p:txBody>
          <a:bodyPr/>
          <a:lstStyle/>
          <a:p>
            <a:fld id="{C98443E3-C945-4839-AEEF-54D3C476AC22}" type="slidenum">
              <a:rPr lang="en-US"/>
              <a:pPr/>
              <a:t>9</a:t>
            </a:fld>
            <a:endParaRPr lang="en-US"/>
          </a:p>
        </p:txBody>
      </p:sp>
      <p:pic>
        <p:nvPicPr>
          <p:cNvPr id="6" name="Picture 5" descr="BYU_logo-full.jpg"/>
          <p:cNvPicPr>
            <a:picLocks noChangeAspect="1"/>
          </p:cNvPicPr>
          <p:nvPr/>
        </p:nvPicPr>
        <p:blipFill>
          <a:blip r:embed="rId3" cstate="print"/>
          <a:stretch>
            <a:fillRect/>
          </a:stretch>
        </p:blipFill>
        <p:spPr>
          <a:xfrm>
            <a:off x="7881938" y="5595938"/>
            <a:ext cx="1262062" cy="1262062"/>
          </a:xfrm>
          <a:prstGeom prst="rect">
            <a:avLst/>
          </a:prstGeom>
        </p:spPr>
      </p:pic>
      <p:graphicFrame>
        <p:nvGraphicFramePr>
          <p:cNvPr id="9" name="Object 8"/>
          <p:cNvGraphicFramePr>
            <a:graphicFrameLocks noChangeAspect="1"/>
          </p:cNvGraphicFramePr>
          <p:nvPr/>
        </p:nvGraphicFramePr>
        <p:xfrm>
          <a:off x="1319213" y="2847975"/>
          <a:ext cx="5284787" cy="1955800"/>
        </p:xfrm>
        <a:graphic>
          <a:graphicData uri="http://schemas.openxmlformats.org/presentationml/2006/ole">
            <p:oleObj spid="_x0000_s5123" name="Equation" r:id="rId4" imgW="3365280" imgH="1244520" progId="Equation.DSMT4">
              <p:embed/>
            </p:oleObj>
          </a:graphicData>
        </a:graphic>
      </p:graphicFrame>
      <p:pic>
        <p:nvPicPr>
          <p:cNvPr id="10" name="Picture 9" descr="osa_logo.jpg"/>
          <p:cNvPicPr>
            <a:picLocks noChangeAspect="1"/>
          </p:cNvPicPr>
          <p:nvPr/>
        </p:nvPicPr>
        <p:blipFill>
          <a:blip r:embed="rId5"/>
          <a:stretch>
            <a:fillRect/>
          </a:stretch>
        </p:blipFill>
        <p:spPr>
          <a:xfrm>
            <a:off x="4624" y="6188364"/>
            <a:ext cx="1638300" cy="660400"/>
          </a:xfrm>
          <a:prstGeom prst="rect">
            <a:avLst/>
          </a:prstGeom>
        </p:spPr>
      </p:pic>
      <p:graphicFrame>
        <p:nvGraphicFramePr>
          <p:cNvPr id="12" name="Object 11"/>
          <p:cNvGraphicFramePr>
            <a:graphicFrameLocks noChangeAspect="1"/>
          </p:cNvGraphicFramePr>
          <p:nvPr/>
        </p:nvGraphicFramePr>
        <p:xfrm>
          <a:off x="1328738" y="5003800"/>
          <a:ext cx="7389812" cy="1109663"/>
        </p:xfrm>
        <a:graphic>
          <a:graphicData uri="http://schemas.openxmlformats.org/presentationml/2006/ole">
            <p:oleObj spid="_x0000_s5125" name="Equation" r:id="rId6" imgW="4736880" imgH="71100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14498</TotalTime>
  <Words>1184</Words>
  <Application>Microsoft Office PowerPoint</Application>
  <PresentationFormat>On-screen Show (4:3)</PresentationFormat>
  <Paragraphs>107</Paragraphs>
  <Slides>20</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3" baseType="lpstr">
      <vt:lpstr>Office Theme</vt:lpstr>
      <vt:lpstr>Equation</vt:lpstr>
      <vt:lpstr>MathType 6.0 Equation</vt:lpstr>
      <vt:lpstr>New Time Reversal Parities and Optimal Control of Dielectrics for Free Energy Manipulation</vt:lpstr>
      <vt:lpstr>Funding—many thanks!</vt:lpstr>
      <vt:lpstr>Slide 3</vt:lpstr>
      <vt:lpstr>Optimal Control of Dielectric Media:</vt:lpstr>
      <vt:lpstr>Usual Non-Optimal Approaches to Slow Light—Linear Media</vt:lpstr>
      <vt:lpstr>Time-Frequency Optimal Approach—Linear Media</vt:lpstr>
      <vt:lpstr>Time-Frequency Optimal Approach=Energy Optimal Approach</vt:lpstr>
      <vt:lpstr>Free Energies of Dielectrics: tutorials from viscoelasticity</vt:lpstr>
      <vt:lpstr>Unified View of Max and Min Free Energies: Time-reversal</vt:lpstr>
      <vt:lpstr>Unified View of Max and Min Free Energies: Time-reversal</vt:lpstr>
      <vt:lpstr>Max and Min Free Energies: “classical” E.E. and V.E. theorems</vt:lpstr>
      <vt:lpstr>Max and Min Free Energies: “classical” E.E. and V.E. theorems</vt:lpstr>
      <vt:lpstr>Max and Min Free Energies: “classical” E.E. and V.E. theorems</vt:lpstr>
      <vt:lpstr>Max and Min Free Energies: “classical” E.E. and V.E. theorems</vt:lpstr>
      <vt:lpstr>Fast/Slow Light Mixture: Analysis by Max and Min Free Energies</vt:lpstr>
      <vt:lpstr>Time-Reversal and the Effective Susceptibilities: Simplest Examples</vt:lpstr>
      <vt:lpstr>Time-Reversal and the Effective Susceptibilities: Simple Example</vt:lpstr>
      <vt:lpstr>Time-Reversal and the Effective Susceptibilities: Simple Example</vt:lpstr>
      <vt:lpstr>Time-Reversal and “Eigen-Susceptibilities”: The Fundamental Theorem</vt:lpstr>
      <vt:lpstr>Summary and To Do:</vt:lpstr>
    </vt:vector>
  </TitlesOfParts>
  <Company>Brigham Young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scottglasgow</dc:creator>
  <cp:lastModifiedBy>scottglasgow</cp:lastModifiedBy>
  <cp:revision>754</cp:revision>
  <dcterms:created xsi:type="dcterms:W3CDTF">2010-10-13T18:54:59Z</dcterms:created>
  <dcterms:modified xsi:type="dcterms:W3CDTF">2010-11-01T22:02:09Z</dcterms:modified>
</cp:coreProperties>
</file>